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19"/>
  </p:notesMasterIdLst>
  <p:sldIdLst>
    <p:sldId id="389" r:id="rId2"/>
    <p:sldId id="401" r:id="rId3"/>
    <p:sldId id="390" r:id="rId4"/>
    <p:sldId id="380" r:id="rId5"/>
    <p:sldId id="391" r:id="rId6"/>
    <p:sldId id="402" r:id="rId7"/>
    <p:sldId id="392" r:id="rId8"/>
    <p:sldId id="393" r:id="rId9"/>
    <p:sldId id="403" r:id="rId10"/>
    <p:sldId id="404" r:id="rId11"/>
    <p:sldId id="398" r:id="rId12"/>
    <p:sldId id="406" r:id="rId13"/>
    <p:sldId id="407" r:id="rId14"/>
    <p:sldId id="397" r:id="rId15"/>
    <p:sldId id="399" r:id="rId16"/>
    <p:sldId id="384" r:id="rId17"/>
    <p:sldId id="386" r:id="rId18"/>
  </p:sldIdLst>
  <p:sldSz cx="9144000" cy="6858000" type="screen4x3"/>
  <p:notesSz cx="6669088" cy="9926638"/>
  <p:custDataLst>
    <p:tags r:id="rId20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98FF"/>
    <a:srgbClr val="AFAFAF"/>
    <a:srgbClr val="029ADD"/>
    <a:srgbClr val="7F7F7F"/>
    <a:srgbClr val="808080"/>
    <a:srgbClr val="C09200"/>
    <a:srgbClr val="1F487E"/>
    <a:srgbClr val="D5F4FF"/>
    <a:srgbClr val="646464"/>
    <a:srgbClr val="7D7D7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82" autoAdjust="0"/>
    <p:restoredTop sz="98818" autoAdjust="0"/>
  </p:normalViewPr>
  <p:slideViewPr>
    <p:cSldViewPr snapToGrid="0" snapToObjects="1" showGuides="1">
      <p:cViewPr>
        <p:scale>
          <a:sx n="100" d="100"/>
          <a:sy n="100" d="100"/>
        </p:scale>
        <p:origin x="-2208" y="-396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2250" y="-78"/>
      </p:cViewPr>
      <p:guideLst>
        <p:guide orient="horz" pos="3127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C9874-DE1E-48CB-A603-4C70CD126593}" type="datetimeFigureOut">
              <a:rPr lang="de-DE" smtClean="0"/>
              <a:pPr/>
              <a:t>05.01.2015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CEB38-DA38-4F43-AFB8-94FE45CA586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10976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4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4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5700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16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16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5700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>
            <a:spLocks noChangeArrowheads="1"/>
          </p:cNvSpPr>
          <p:nvPr userDrawn="1"/>
        </p:nvSpPr>
        <p:spPr bwMode="gray">
          <a:xfrm>
            <a:off x="0" y="2017714"/>
            <a:ext cx="9143999" cy="484028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Rechteck 7"/>
          <p:cNvSpPr/>
          <p:nvPr userDrawn="1"/>
        </p:nvSpPr>
        <p:spPr bwMode="auto">
          <a:xfrm>
            <a:off x="0" y="6470650"/>
            <a:ext cx="9143999" cy="387349"/>
          </a:xfrm>
          <a:prstGeom prst="rect">
            <a:avLst/>
          </a:prstGeom>
          <a:solidFill>
            <a:srgbClr val="1F487E"/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323849" y="64706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06.01.2015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388224" y="6470650"/>
            <a:ext cx="633429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Statistical Interpretation in Germany - the last 50 Years | </a:t>
            </a:r>
            <a:r>
              <a:rPr lang="en-US" dirty="0" err="1" smtClean="0"/>
              <a:t>Meteo</a:t>
            </a:r>
            <a:r>
              <a:rPr lang="en-US" dirty="0" smtClean="0"/>
              <a:t> Service weather research GmbH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687343" y="64706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C1E638-3F78-4E0D-883A-B278700C48C0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 descr="neu_banner_bak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1033200"/>
          </a:xfrm>
          <a:prstGeom prst="rect">
            <a:avLst/>
          </a:prstGeom>
        </p:spPr>
      </p:pic>
      <p:pic>
        <p:nvPicPr>
          <p:cNvPr id="11" name="Grafik 10" descr="mswr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786753" y="114300"/>
            <a:ext cx="2976378" cy="813818"/>
          </a:xfrm>
          <a:prstGeom prst="rect">
            <a:avLst/>
          </a:prstGeom>
        </p:spPr>
      </p:pic>
      <p:cxnSp>
        <p:nvCxnSpPr>
          <p:cNvPr id="14" name="Gerade Verbindung 13"/>
          <p:cNvCxnSpPr/>
          <p:nvPr userDrawn="1"/>
        </p:nvCxnSpPr>
        <p:spPr>
          <a:xfrm>
            <a:off x="0" y="1020718"/>
            <a:ext cx="914399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afik 15" descr="loooo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195719" y="202469"/>
            <a:ext cx="534168" cy="658974"/>
          </a:xfrm>
          <a:prstGeom prst="rect">
            <a:avLst/>
          </a:prstGeom>
        </p:spPr>
      </p:pic>
      <p:sp>
        <p:nvSpPr>
          <p:cNvPr id="15" name="Rechteck 14"/>
          <p:cNvSpPr/>
          <p:nvPr userDrawn="1"/>
        </p:nvSpPr>
        <p:spPr bwMode="auto">
          <a:xfrm>
            <a:off x="8129044" y="173894"/>
            <a:ext cx="698839" cy="741202"/>
          </a:xfrm>
          <a:prstGeom prst="rect">
            <a:avLst/>
          </a:prstGeom>
          <a:solidFill>
            <a:schemeClr val="bg1">
              <a:alpha val="18000"/>
            </a:schemeClr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 bwMode="auto">
          <a:xfrm>
            <a:off x="0" y="6470650"/>
            <a:ext cx="9143999" cy="387349"/>
          </a:xfrm>
          <a:prstGeom prst="rect">
            <a:avLst/>
          </a:prstGeom>
          <a:solidFill>
            <a:srgbClr val="1F487E"/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7" name="Datumsplatzhalter 2"/>
          <p:cNvSpPr>
            <a:spLocks noGrp="1"/>
          </p:cNvSpPr>
          <p:nvPr>
            <p:ph type="dt" sz="half" idx="10"/>
          </p:nvPr>
        </p:nvSpPr>
        <p:spPr>
          <a:xfrm>
            <a:off x="323849" y="64706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06.01.2015</a:t>
            </a:r>
            <a:endParaRPr lang="de-DE" dirty="0"/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388224" y="6470650"/>
            <a:ext cx="633429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Statistical Interpretation in Germany - the last 50 Years | </a:t>
            </a:r>
            <a:r>
              <a:rPr lang="en-US" dirty="0" err="1" smtClean="0"/>
              <a:t>Meteo</a:t>
            </a:r>
            <a:r>
              <a:rPr lang="en-US" dirty="0" smtClean="0"/>
              <a:t> Service weather research GmbH</a:t>
            </a:r>
            <a:endParaRPr lang="de-DE" dirty="0"/>
          </a:p>
        </p:txBody>
      </p:sp>
      <p:sp>
        <p:nvSpPr>
          <p:cNvPr id="13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687343" y="64706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C1E638-3F78-4E0D-883A-B278700C48C0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23849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1F487E"/>
                </a:solidFill>
              </a:defRPr>
            </a:lvl1pPr>
          </a:lstStyle>
          <a:p>
            <a:r>
              <a:rPr lang="de-DE" smtClean="0"/>
              <a:t>06.01.2015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388224" y="6356350"/>
            <a:ext cx="633429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rgbClr val="1F487E"/>
                </a:solidFill>
              </a:defRPr>
            </a:lvl1pPr>
          </a:lstStyle>
          <a:p>
            <a:r>
              <a:rPr lang="en-US" dirty="0" smtClean="0"/>
              <a:t>Statistical Interpretation in </a:t>
            </a:r>
            <a:r>
              <a:rPr lang="en-US" dirty="0" err="1" smtClean="0"/>
              <a:t>ermany</a:t>
            </a:r>
            <a:r>
              <a:rPr lang="en-US" dirty="0" smtClean="0"/>
              <a:t> - the last 50 Years | </a:t>
            </a:r>
            <a:r>
              <a:rPr lang="en-US" dirty="0" err="1" smtClean="0"/>
              <a:t>Meteo</a:t>
            </a:r>
            <a:r>
              <a:rPr lang="en-US" dirty="0" smtClean="0"/>
              <a:t> Service weather research GmbH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687343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rgbClr val="1F487E"/>
                </a:solidFill>
              </a:defRPr>
            </a:lvl1pPr>
          </a:lstStyle>
          <a:p>
            <a:fld id="{9DC1E638-3F78-4E0D-883A-B278700C48C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143213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57" r:id="rId3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800" indent="-190800" algn="l" defTabSz="914400" rtl="0" eaLnBrk="1" latinLnBrk="0" hangingPunct="1">
        <a:spcBef>
          <a:spcPts val="432"/>
        </a:spcBef>
        <a:spcAft>
          <a:spcPts val="0"/>
        </a:spcAft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81600" indent="-190800" algn="l" defTabSz="914400" rtl="0" eaLnBrk="1" latinLnBrk="0" hangingPunct="1">
        <a:spcBef>
          <a:spcPts val="432"/>
        </a:spcBef>
        <a:spcAft>
          <a:spcPts val="0"/>
        </a:spcAft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72400" indent="-190800" algn="l" defTabSz="914400" rtl="0" eaLnBrk="1" latinLnBrk="0" hangingPunct="1">
        <a:spcBef>
          <a:spcPts val="432"/>
        </a:spcBef>
        <a:spcAft>
          <a:spcPts val="0"/>
        </a:spcAft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725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-Arbeitsblatt1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13"/>
          <p:cNvSpPr>
            <a:spLocks noChangeArrowheads="1"/>
          </p:cNvSpPr>
          <p:nvPr/>
        </p:nvSpPr>
        <p:spPr bwMode="auto">
          <a:xfrm>
            <a:off x="5044842" y="5142958"/>
            <a:ext cx="389170" cy="369780"/>
          </a:xfrm>
          <a:prstGeom prst="rect">
            <a:avLst/>
          </a:prstGeom>
          <a:solidFill>
            <a:srgbClr val="D5F4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1" name="Rectangle 14"/>
          <p:cNvSpPr>
            <a:spLocks noChangeArrowheads="1"/>
          </p:cNvSpPr>
          <p:nvPr/>
        </p:nvSpPr>
        <p:spPr bwMode="auto">
          <a:xfrm>
            <a:off x="5239427" y="4769985"/>
            <a:ext cx="576000" cy="576000"/>
          </a:xfrm>
          <a:prstGeom prst="rect">
            <a:avLst/>
          </a:prstGeom>
          <a:solidFill>
            <a:srgbClr val="029ADD">
              <a:alpha val="30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9" name="Rectangle 13"/>
          <p:cNvSpPr>
            <a:spLocks noChangeArrowheads="1"/>
          </p:cNvSpPr>
          <p:nvPr/>
        </p:nvSpPr>
        <p:spPr bwMode="auto">
          <a:xfrm>
            <a:off x="1998587" y="5142958"/>
            <a:ext cx="389170" cy="369780"/>
          </a:xfrm>
          <a:prstGeom prst="rect">
            <a:avLst/>
          </a:prstGeom>
          <a:solidFill>
            <a:srgbClr val="D5F4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0" name="Rectangle 14"/>
          <p:cNvSpPr>
            <a:spLocks noChangeArrowheads="1"/>
          </p:cNvSpPr>
          <p:nvPr/>
        </p:nvSpPr>
        <p:spPr bwMode="auto">
          <a:xfrm>
            <a:off x="2193172" y="4769985"/>
            <a:ext cx="576000" cy="576000"/>
          </a:xfrm>
          <a:prstGeom prst="rect">
            <a:avLst/>
          </a:prstGeom>
          <a:solidFill>
            <a:srgbClr val="029ADD">
              <a:alpha val="30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" name="Rectangle 11"/>
          <p:cNvSpPr>
            <a:spLocks noChangeArrowheads="1"/>
          </p:cNvSpPr>
          <p:nvPr/>
        </p:nvSpPr>
        <p:spPr bwMode="auto">
          <a:xfrm>
            <a:off x="434975" y="6228168"/>
            <a:ext cx="584200" cy="633413"/>
          </a:xfrm>
          <a:prstGeom prst="rect">
            <a:avLst/>
          </a:prstGeom>
          <a:solidFill>
            <a:srgbClr val="029AD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282575" y="5769695"/>
            <a:ext cx="584200" cy="633413"/>
          </a:xfrm>
          <a:prstGeom prst="rect">
            <a:avLst/>
          </a:prstGeom>
          <a:solidFill>
            <a:srgbClr val="AFAFA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3" name="Grafik 52" descr="son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28801"/>
            <a:ext cx="9144000" cy="2318918"/>
          </a:xfrm>
          <a:prstGeom prst="rect">
            <a:avLst/>
          </a:prstGeom>
        </p:spPr>
      </p:pic>
      <p:sp>
        <p:nvSpPr>
          <p:cNvPr id="24" name="Rectangle 4"/>
          <p:cNvSpPr>
            <a:spLocks noChangeArrowheads="1"/>
          </p:cNvSpPr>
          <p:nvPr/>
        </p:nvSpPr>
        <p:spPr bwMode="hidden">
          <a:xfrm>
            <a:off x="847725" y="1828801"/>
            <a:ext cx="8296275" cy="2318918"/>
          </a:xfrm>
          <a:prstGeom prst="rect">
            <a:avLst/>
          </a:prstGeom>
          <a:solidFill>
            <a:srgbClr val="0198FF">
              <a:alpha val="68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076" name="Picture 4" descr="C:\Users\Robert\Desktop\fdsagf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7892" y="5604728"/>
            <a:ext cx="1095375" cy="1095375"/>
          </a:xfrm>
          <a:prstGeom prst="rect">
            <a:avLst/>
          </a:prstGeom>
          <a:noFill/>
        </p:spPr>
      </p:pic>
      <p:sp>
        <p:nvSpPr>
          <p:cNvPr id="3" name="_h1"/>
          <p:cNvSpPr txBox="1">
            <a:spLocks noChangeArrowheads="1"/>
          </p:cNvSpPr>
          <p:nvPr/>
        </p:nvSpPr>
        <p:spPr bwMode="gray">
          <a:xfrm>
            <a:off x="1219200" y="2451680"/>
            <a:ext cx="7847167" cy="120015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Statistical Interpretation in Germany</a:t>
            </a:r>
          </a:p>
          <a:p>
            <a:pPr algn="ctr">
              <a:spcBef>
                <a:spcPct val="0"/>
              </a:spcBef>
            </a:pPr>
            <a:r>
              <a:rPr lang="en-US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last 50 Years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Grafik 3" descr="mswr_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0200" y="255183"/>
            <a:ext cx="4544702" cy="1242638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 bwMode="auto">
          <a:xfrm>
            <a:off x="5560094" y="3629026"/>
            <a:ext cx="1368725" cy="159051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/>
          <p:cNvSpPr/>
          <p:nvPr/>
        </p:nvSpPr>
        <p:spPr bwMode="auto">
          <a:xfrm>
            <a:off x="2494237" y="3629026"/>
            <a:ext cx="1368725" cy="159051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9" name="Grafik 8" descr="k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71871" y="3698034"/>
            <a:ext cx="1203128" cy="1443037"/>
          </a:xfrm>
          <a:prstGeom prst="rect">
            <a:avLst/>
          </a:prstGeom>
        </p:spPr>
      </p:pic>
      <p:pic>
        <p:nvPicPr>
          <p:cNvPr id="8" name="Grafik 7" descr="bz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46354" y="3706660"/>
            <a:ext cx="1203597" cy="1443600"/>
          </a:xfrm>
          <a:prstGeom prst="rect">
            <a:avLst/>
          </a:prstGeom>
        </p:spPr>
      </p:pic>
      <p:sp>
        <p:nvSpPr>
          <p:cNvPr id="34" name="_h1"/>
          <p:cNvSpPr txBox="1">
            <a:spLocks noChangeArrowheads="1"/>
          </p:cNvSpPr>
          <p:nvPr/>
        </p:nvSpPr>
        <p:spPr bwMode="gray">
          <a:xfrm>
            <a:off x="1094683" y="6487359"/>
            <a:ext cx="4915592" cy="269381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Phoenix, 06.01.2015, Harry R (Bob) </a:t>
            </a:r>
            <a:r>
              <a:rPr lang="en-US" sz="1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Glahn</a:t>
            </a:r>
            <a:r>
              <a:rPr 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Symposium</a:t>
            </a:r>
          </a:p>
        </p:txBody>
      </p:sp>
      <p:cxnSp>
        <p:nvCxnSpPr>
          <p:cNvPr id="21" name="Gerade Verbindung 20"/>
          <p:cNvCxnSpPr/>
          <p:nvPr/>
        </p:nvCxnSpPr>
        <p:spPr>
          <a:xfrm>
            <a:off x="1809311" y="2429736"/>
            <a:ext cx="733468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/>
        </p:nvCxnSpPr>
        <p:spPr>
          <a:xfrm>
            <a:off x="1818836" y="3277210"/>
            <a:ext cx="172446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39"/>
          <p:cNvCxnSpPr/>
          <p:nvPr/>
        </p:nvCxnSpPr>
        <p:spPr>
          <a:xfrm>
            <a:off x="6792801" y="3277210"/>
            <a:ext cx="235119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4"/>
          <p:cNvSpPr>
            <a:spLocks noChangeArrowheads="1"/>
          </p:cNvSpPr>
          <p:nvPr/>
        </p:nvSpPr>
        <p:spPr bwMode="hidden">
          <a:xfrm>
            <a:off x="0" y="1828801"/>
            <a:ext cx="574675" cy="2318918"/>
          </a:xfrm>
          <a:prstGeom prst="rect">
            <a:avLst/>
          </a:prstGeom>
          <a:solidFill>
            <a:srgbClr val="0198FF">
              <a:alpha val="68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" name="Rechteck 34"/>
          <p:cNvSpPr/>
          <p:nvPr/>
        </p:nvSpPr>
        <p:spPr bwMode="auto">
          <a:xfrm>
            <a:off x="574675" y="1828801"/>
            <a:ext cx="273050" cy="2318918"/>
          </a:xfrm>
          <a:prstGeom prst="rect">
            <a:avLst/>
          </a:prstGeom>
          <a:solidFill>
            <a:schemeClr val="bg1">
              <a:alpha val="59000"/>
            </a:schemeClr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6" name="Rectangle 14"/>
          <p:cNvSpPr>
            <a:spLocks noChangeArrowheads="1"/>
          </p:cNvSpPr>
          <p:nvPr/>
        </p:nvSpPr>
        <p:spPr bwMode="auto">
          <a:xfrm>
            <a:off x="9525" y="5996575"/>
            <a:ext cx="576263" cy="644525"/>
          </a:xfrm>
          <a:prstGeom prst="rect">
            <a:avLst/>
          </a:prstGeom>
          <a:solidFill>
            <a:srgbClr val="029ADD">
              <a:alpha val="30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1" name="Rechteck 50"/>
          <p:cNvSpPr/>
          <p:nvPr/>
        </p:nvSpPr>
        <p:spPr>
          <a:xfrm>
            <a:off x="2140006" y="5342983"/>
            <a:ext cx="2210739" cy="432048"/>
          </a:xfrm>
          <a:prstGeom prst="rect">
            <a:avLst/>
          </a:prstGeom>
          <a:solidFill>
            <a:schemeClr val="bg2">
              <a:lumMod val="90000"/>
            </a:schemeClr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dirty="0" smtClean="0"/>
              <a:t>Klaus </a:t>
            </a:r>
            <a:r>
              <a:rPr lang="en-US" dirty="0" err="1" smtClean="0"/>
              <a:t>Knüpffer</a:t>
            </a:r>
            <a:endParaRPr lang="en-US" dirty="0" smtClean="0"/>
          </a:p>
        </p:txBody>
      </p:sp>
      <p:sp>
        <p:nvSpPr>
          <p:cNvPr id="62" name="Rechteck 61"/>
          <p:cNvSpPr/>
          <p:nvPr/>
        </p:nvSpPr>
        <p:spPr>
          <a:xfrm>
            <a:off x="5186261" y="5342983"/>
            <a:ext cx="2210739" cy="432048"/>
          </a:xfrm>
          <a:prstGeom prst="rect">
            <a:avLst/>
          </a:prstGeom>
          <a:solidFill>
            <a:schemeClr val="bg2">
              <a:lumMod val="90000"/>
            </a:schemeClr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Konrad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Balzer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2150640" y="5775031"/>
            <a:ext cx="248793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 err="1" smtClean="0">
                <a:solidFill>
                  <a:srgbClr val="1F487E"/>
                </a:solidFill>
              </a:rPr>
              <a:t>Meteo</a:t>
            </a:r>
            <a:r>
              <a:rPr lang="en-US" sz="1050" b="1" dirty="0" smtClean="0">
                <a:solidFill>
                  <a:srgbClr val="1F487E"/>
                </a:solidFill>
              </a:rPr>
              <a:t> Service weather research GmbH</a:t>
            </a:r>
          </a:p>
          <a:p>
            <a:r>
              <a:rPr lang="en-US" sz="1050" b="1" dirty="0" smtClean="0">
                <a:solidFill>
                  <a:srgbClr val="1F487E"/>
                </a:solidFill>
              </a:rPr>
              <a:t>Berlin, Germany</a:t>
            </a:r>
            <a:endParaRPr lang="de-DE" sz="1050" b="1" dirty="0">
              <a:solidFill>
                <a:srgbClr val="1F487E"/>
              </a:solidFill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5258740" y="5775031"/>
            <a:ext cx="2033028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50" b="1" dirty="0" smtClean="0">
                <a:solidFill>
                  <a:srgbClr val="1F487E"/>
                </a:solidFill>
              </a:rPr>
              <a:t>Deutscher Wetterdienst (Ret.)</a:t>
            </a:r>
          </a:p>
          <a:p>
            <a:r>
              <a:rPr lang="de-DE" sz="1050" b="1" dirty="0" smtClean="0">
                <a:solidFill>
                  <a:srgbClr val="1F487E"/>
                </a:solidFill>
              </a:rPr>
              <a:t>Potsdam, Germany</a:t>
            </a:r>
            <a:br>
              <a:rPr lang="de-DE" sz="1050" b="1" dirty="0" smtClean="0">
                <a:solidFill>
                  <a:srgbClr val="1F487E"/>
                </a:solidFill>
              </a:rPr>
            </a:br>
            <a:endParaRPr lang="de-DE" sz="1050" b="1" dirty="0">
              <a:solidFill>
                <a:srgbClr val="1F487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09185" y="293062"/>
            <a:ext cx="996768" cy="124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hteck 29"/>
          <p:cNvSpPr/>
          <p:nvPr/>
        </p:nvSpPr>
        <p:spPr bwMode="auto">
          <a:xfrm>
            <a:off x="5239427" y="37879"/>
            <a:ext cx="1951757" cy="1648047"/>
          </a:xfrm>
          <a:prstGeom prst="rect">
            <a:avLst/>
          </a:prstGeom>
          <a:solidFill>
            <a:schemeClr val="bg1">
              <a:alpha val="18000"/>
            </a:schemeClr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06.01.2015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Statistical Interpretation in Germany - the last 50 Years | Meteo Service weather research GmbH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10</a:t>
            </a:fld>
            <a:endParaRPr lang="de-DE" dirty="0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619919" y="1201693"/>
            <a:ext cx="7759976" cy="234271"/>
            <a:chOff x="247" y="1866"/>
            <a:chExt cx="16367" cy="670"/>
          </a:xfrm>
          <a:solidFill>
            <a:srgbClr val="0198FF"/>
          </a:solidFill>
        </p:grpSpPr>
        <p:sp>
          <p:nvSpPr>
            <p:cNvPr id="12" name="AutoShape 4"/>
            <p:cNvSpPr>
              <a:spLocks noChangeArrowheads="1"/>
            </p:cNvSpPr>
            <p:nvPr/>
          </p:nvSpPr>
          <p:spPr bwMode="gray">
            <a:xfrm>
              <a:off x="247" y="1867"/>
              <a:ext cx="1557" cy="669"/>
            </a:xfrm>
            <a:prstGeom prst="homePlate">
              <a:avLst>
                <a:gd name="adj" fmla="val 26756"/>
              </a:avLst>
            </a:prstGeom>
            <a:solidFill>
              <a:schemeClr val="bg1">
                <a:lumMod val="50000"/>
              </a:schemeClr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46800" tIns="46800" rIns="46800" bIns="46800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    </a:t>
              </a:r>
            </a:p>
          </p:txBody>
        </p:sp>
        <p:sp>
          <p:nvSpPr>
            <p:cNvPr id="13" name="AutoShape 6"/>
            <p:cNvSpPr>
              <a:spLocks noChangeArrowheads="1"/>
            </p:cNvSpPr>
            <p:nvPr/>
          </p:nvSpPr>
          <p:spPr bwMode="gray">
            <a:xfrm>
              <a:off x="1740" y="1866"/>
              <a:ext cx="1559" cy="670"/>
            </a:xfrm>
            <a:prstGeom prst="chevron">
              <a:avLst>
                <a:gd name="adj" fmla="val 26594"/>
              </a:avLst>
            </a:prstGeom>
            <a:grpFill/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</a:t>
              </a:r>
            </a:p>
          </p:txBody>
        </p:sp>
        <p:sp>
          <p:nvSpPr>
            <p:cNvPr id="14" name="AutoShape 6"/>
            <p:cNvSpPr>
              <a:spLocks noChangeArrowheads="1"/>
            </p:cNvSpPr>
            <p:nvPr/>
          </p:nvSpPr>
          <p:spPr bwMode="gray">
            <a:xfrm>
              <a:off x="3222" y="1866"/>
              <a:ext cx="1559" cy="670"/>
            </a:xfrm>
            <a:prstGeom prst="chevron">
              <a:avLst>
                <a:gd name="adj" fmla="val 26594"/>
              </a:avLst>
            </a:prstGeom>
            <a:grpFill/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</a:t>
              </a:r>
            </a:p>
          </p:txBody>
        </p:sp>
        <p:sp>
          <p:nvSpPr>
            <p:cNvPr id="21" name="AutoShape 6"/>
            <p:cNvSpPr>
              <a:spLocks noChangeArrowheads="1"/>
            </p:cNvSpPr>
            <p:nvPr/>
          </p:nvSpPr>
          <p:spPr bwMode="gray">
            <a:xfrm>
              <a:off x="4704" y="1866"/>
              <a:ext cx="1559" cy="670"/>
            </a:xfrm>
            <a:prstGeom prst="chevron">
              <a:avLst>
                <a:gd name="adj" fmla="val 26594"/>
              </a:avLst>
            </a:prstGeom>
            <a:grpFill/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</a:t>
              </a:r>
            </a:p>
          </p:txBody>
        </p:sp>
        <p:sp>
          <p:nvSpPr>
            <p:cNvPr id="22" name="AutoShape 6"/>
            <p:cNvSpPr>
              <a:spLocks noChangeArrowheads="1"/>
            </p:cNvSpPr>
            <p:nvPr/>
          </p:nvSpPr>
          <p:spPr bwMode="gray">
            <a:xfrm>
              <a:off x="6186" y="1866"/>
              <a:ext cx="1559" cy="670"/>
            </a:xfrm>
            <a:prstGeom prst="chevron">
              <a:avLst>
                <a:gd name="adj" fmla="val 26594"/>
              </a:avLst>
            </a:prstGeom>
            <a:grpFill/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</a:t>
              </a:r>
            </a:p>
          </p:txBody>
        </p:sp>
        <p:sp>
          <p:nvSpPr>
            <p:cNvPr id="23" name="AutoShape 6"/>
            <p:cNvSpPr>
              <a:spLocks noChangeArrowheads="1"/>
            </p:cNvSpPr>
            <p:nvPr/>
          </p:nvSpPr>
          <p:spPr bwMode="gray">
            <a:xfrm>
              <a:off x="7668" y="1866"/>
              <a:ext cx="1559" cy="670"/>
            </a:xfrm>
            <a:prstGeom prst="chevron">
              <a:avLst>
                <a:gd name="adj" fmla="val 26594"/>
              </a:avLst>
            </a:prstGeom>
            <a:grpFill/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</a:t>
              </a:r>
            </a:p>
          </p:txBody>
        </p:sp>
        <p:sp>
          <p:nvSpPr>
            <p:cNvPr id="24" name="AutoShape 6"/>
            <p:cNvSpPr>
              <a:spLocks noChangeArrowheads="1"/>
            </p:cNvSpPr>
            <p:nvPr/>
          </p:nvSpPr>
          <p:spPr bwMode="gray">
            <a:xfrm>
              <a:off x="9147" y="1866"/>
              <a:ext cx="1559" cy="670"/>
            </a:xfrm>
            <a:prstGeom prst="chevron">
              <a:avLst>
                <a:gd name="adj" fmla="val 26594"/>
              </a:avLst>
            </a:prstGeom>
            <a:grpFill/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</a:t>
              </a:r>
            </a:p>
          </p:txBody>
        </p:sp>
        <p:sp>
          <p:nvSpPr>
            <p:cNvPr id="25" name="AutoShape 6"/>
            <p:cNvSpPr>
              <a:spLocks noChangeArrowheads="1"/>
            </p:cNvSpPr>
            <p:nvPr/>
          </p:nvSpPr>
          <p:spPr bwMode="gray">
            <a:xfrm>
              <a:off x="10629" y="1866"/>
              <a:ext cx="1559" cy="670"/>
            </a:xfrm>
            <a:prstGeom prst="chevron">
              <a:avLst>
                <a:gd name="adj" fmla="val 26594"/>
              </a:avLst>
            </a:prstGeom>
            <a:solidFill>
              <a:srgbClr val="0198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</a:t>
              </a:r>
            </a:p>
          </p:txBody>
        </p:sp>
        <p:sp>
          <p:nvSpPr>
            <p:cNvPr id="26" name="AutoShape 6"/>
            <p:cNvSpPr>
              <a:spLocks noChangeArrowheads="1"/>
            </p:cNvSpPr>
            <p:nvPr/>
          </p:nvSpPr>
          <p:spPr bwMode="gray">
            <a:xfrm>
              <a:off x="12091" y="1866"/>
              <a:ext cx="1559" cy="670"/>
            </a:xfrm>
            <a:prstGeom prst="chevron">
              <a:avLst>
                <a:gd name="adj" fmla="val 26594"/>
              </a:avLst>
            </a:prstGeom>
            <a:solidFill>
              <a:srgbClr val="FFC00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</a:t>
              </a:r>
            </a:p>
          </p:txBody>
        </p:sp>
        <p:sp>
          <p:nvSpPr>
            <p:cNvPr id="27" name="AutoShape 6"/>
            <p:cNvSpPr>
              <a:spLocks noChangeArrowheads="1"/>
            </p:cNvSpPr>
            <p:nvPr/>
          </p:nvSpPr>
          <p:spPr bwMode="gray">
            <a:xfrm>
              <a:off x="13573" y="1866"/>
              <a:ext cx="1559" cy="670"/>
            </a:xfrm>
            <a:prstGeom prst="chevron">
              <a:avLst>
                <a:gd name="adj" fmla="val 26594"/>
              </a:avLst>
            </a:prstGeom>
            <a:solidFill>
              <a:srgbClr val="FFC00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</a:t>
              </a:r>
            </a:p>
          </p:txBody>
        </p:sp>
        <p:sp>
          <p:nvSpPr>
            <p:cNvPr id="28" name="AutoShape 6"/>
            <p:cNvSpPr>
              <a:spLocks noChangeArrowheads="1"/>
            </p:cNvSpPr>
            <p:nvPr/>
          </p:nvSpPr>
          <p:spPr bwMode="gray">
            <a:xfrm>
              <a:off x="15055" y="1866"/>
              <a:ext cx="1559" cy="670"/>
            </a:xfrm>
            <a:prstGeom prst="chevron">
              <a:avLst>
                <a:gd name="adj" fmla="val 26594"/>
              </a:avLst>
            </a:prstGeom>
            <a:grpFill/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</a:t>
              </a:r>
            </a:p>
          </p:txBody>
        </p:sp>
      </p:grpSp>
      <p:sp>
        <p:nvSpPr>
          <p:cNvPr id="29" name="Textfeld 28"/>
          <p:cNvSpPr txBox="1"/>
          <p:nvPr/>
        </p:nvSpPr>
        <p:spPr>
          <a:xfrm>
            <a:off x="718982" y="1184732"/>
            <a:ext cx="5293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 smtClean="0">
                <a:solidFill>
                  <a:schemeClr val="bg1"/>
                </a:solidFill>
              </a:rPr>
              <a:t>1950s</a:t>
            </a:r>
            <a:endParaRPr lang="de-DE" sz="1100" b="1" dirty="0">
              <a:solidFill>
                <a:schemeClr val="bg1"/>
              </a:solidFill>
            </a:endParaRPr>
          </a:p>
        </p:txBody>
      </p:sp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9363" y="1192168"/>
            <a:ext cx="580165" cy="29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1200000" lon="7499979" rev="0"/>
            </a:camera>
            <a:lightRig rig="threePt" dir="t"/>
          </a:scene3d>
        </p:spPr>
      </p:pic>
      <p:sp>
        <p:nvSpPr>
          <p:cNvPr id="31" name="Textfeld 30"/>
          <p:cNvSpPr txBox="1"/>
          <p:nvPr/>
        </p:nvSpPr>
        <p:spPr>
          <a:xfrm>
            <a:off x="7779673" y="1191573"/>
            <a:ext cx="4603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b="1" dirty="0" smtClean="0">
                <a:solidFill>
                  <a:schemeClr val="bg1"/>
                </a:solidFill>
              </a:rPr>
              <a:t>2015</a:t>
            </a:r>
            <a:endParaRPr lang="de-DE" sz="1050" b="1" dirty="0">
              <a:solidFill>
                <a:schemeClr val="bg1"/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1473949" y="1191573"/>
            <a:ext cx="4603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b="1" dirty="0" smtClean="0">
                <a:solidFill>
                  <a:schemeClr val="bg1"/>
                </a:solidFill>
              </a:rPr>
              <a:t>1965</a:t>
            </a:r>
            <a:endParaRPr lang="de-DE" sz="1050" b="1" dirty="0">
              <a:solidFill>
                <a:schemeClr val="bg1"/>
              </a:solidFill>
            </a:endParaRPr>
          </a:p>
        </p:txBody>
      </p:sp>
      <p:sp>
        <p:nvSpPr>
          <p:cNvPr id="33" name="_h1"/>
          <p:cNvSpPr txBox="1">
            <a:spLocks noChangeArrowheads="1"/>
          </p:cNvSpPr>
          <p:nvPr/>
        </p:nvSpPr>
        <p:spPr bwMode="gray">
          <a:xfrm>
            <a:off x="616420" y="1688594"/>
            <a:ext cx="5524390" cy="616455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3000" b="1" noProof="1" smtClean="0">
                <a:solidFill>
                  <a:srgbClr val="029ADD"/>
                </a:solidFill>
                <a:latin typeface="+mj-lt"/>
                <a:ea typeface="+mj-ea"/>
                <a:cs typeface="+mj-cs"/>
              </a:rPr>
              <a:t>2010</a:t>
            </a:r>
          </a:p>
        </p:txBody>
      </p:sp>
      <p:sp>
        <p:nvSpPr>
          <p:cNvPr id="34" name="Rechteck 33"/>
          <p:cNvSpPr/>
          <p:nvPr/>
        </p:nvSpPr>
        <p:spPr bwMode="auto">
          <a:xfrm>
            <a:off x="695189" y="2238375"/>
            <a:ext cx="7488832" cy="447575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>
                <a:lumMod val="50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r>
              <a:rPr lang="de-DE" b="1" dirty="0" err="1" smtClean="0">
                <a:solidFill>
                  <a:schemeClr val="bg1"/>
                </a:solidFill>
              </a:rPr>
              <a:t>MSwr</a:t>
            </a:r>
            <a:r>
              <a:rPr lang="de-DE" b="1" dirty="0" smtClean="0">
                <a:solidFill>
                  <a:schemeClr val="bg1"/>
                </a:solidFill>
              </a:rPr>
              <a:t>-MOS </a:t>
            </a:r>
            <a:r>
              <a:rPr lang="de-DE" b="1" dirty="0" err="1" smtClean="0">
                <a:solidFill>
                  <a:schemeClr val="bg1"/>
                </a:solidFill>
              </a:rPr>
              <a:t>applications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gray">
          <a:xfrm>
            <a:off x="695189" y="2685950"/>
            <a:ext cx="7488832" cy="352807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8000" tIns="108000" rIns="144000" bIns="72000"/>
          <a:lstStyle/>
          <a:p>
            <a:pPr marL="190500" indent="-190500">
              <a:lnSpc>
                <a:spcPct val="90000"/>
              </a:lnSpc>
              <a:spcBef>
                <a:spcPts val="1200"/>
              </a:spcBef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</a:pPr>
            <a:r>
              <a:rPr lang="de-DE" altLang="de-DE" sz="1900" noProof="1" smtClean="0">
                <a:latin typeface="Calibri" pitchFamily="34" charset="0"/>
              </a:rPr>
              <a:t>Standard weather element forecasts </a:t>
            </a:r>
          </a:p>
          <a:p>
            <a:pPr marL="190500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endParaRPr lang="de-DE" altLang="de-DE" sz="1900" noProof="1" smtClean="0">
              <a:solidFill>
                <a:srgbClr val="000000"/>
              </a:solidFill>
              <a:latin typeface="Calibri" pitchFamily="34" charset="0"/>
            </a:endParaRPr>
          </a:p>
          <a:p>
            <a:pPr marL="190500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  <a:tabLst>
                <a:tab pos="2152650" algn="l"/>
              </a:tabLst>
            </a:pPr>
            <a:r>
              <a:rPr lang="de-DE" altLang="de-DE" sz="1900" noProof="1" smtClean="0">
                <a:solidFill>
                  <a:srgbClr val="000000"/>
                </a:solidFill>
                <a:latin typeface="Calibri" pitchFamily="34" charset="0"/>
              </a:rPr>
              <a:t>Aviation Auto-TAF:	</a:t>
            </a:r>
            <a:r>
              <a:rPr lang="en-US" altLang="de-DE" sz="1900" noProof="1" smtClean="0">
                <a:solidFill>
                  <a:srgbClr val="000000"/>
                </a:solidFill>
                <a:latin typeface="Calibri" pitchFamily="34" charset="0"/>
              </a:rPr>
              <a:t>Globally, gridded, based on MOS coefficient 	interpolation</a:t>
            </a:r>
            <a:endParaRPr lang="de-DE" altLang="de-DE" sz="1900" noProof="1" smtClean="0">
              <a:solidFill>
                <a:srgbClr val="000000"/>
              </a:solidFill>
              <a:latin typeface="Calibri" pitchFamily="34" charset="0"/>
            </a:endParaRPr>
          </a:p>
          <a:p>
            <a:pPr marL="190500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endParaRPr lang="de-DE" altLang="de-DE" sz="1900" noProof="1">
              <a:solidFill>
                <a:srgbClr val="000000"/>
              </a:solidFill>
              <a:latin typeface="Calibri" pitchFamily="34" charset="0"/>
            </a:endParaRPr>
          </a:p>
          <a:p>
            <a:pPr marL="190500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</a:pPr>
            <a:r>
              <a:rPr lang="de-DE" altLang="de-DE" sz="1900" noProof="1" smtClean="0">
                <a:solidFill>
                  <a:srgbClr val="000000"/>
                </a:solidFill>
                <a:latin typeface="Calibri" pitchFamily="34" charset="0"/>
              </a:rPr>
              <a:t>NowCast applications</a:t>
            </a:r>
          </a:p>
          <a:p>
            <a:pPr marL="647700" lvl="1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Symbol" pitchFamily="18" charset="2"/>
              <a:buChar char="-"/>
            </a:pPr>
            <a:r>
              <a:rPr lang="en-US" altLang="de-DE" sz="1900" noProof="1" smtClean="0">
                <a:latin typeface="Calibri" pitchFamily="34" charset="0"/>
              </a:rPr>
              <a:t>Radar and lightning MOS, CellMOS, WarnMOS</a:t>
            </a:r>
          </a:p>
          <a:p>
            <a:pPr marL="190500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endParaRPr lang="de-DE" altLang="de-DE" sz="1900" noProof="1" smtClean="0">
              <a:solidFill>
                <a:srgbClr val="000000"/>
              </a:solidFill>
              <a:latin typeface="Calibri" pitchFamily="34" charset="0"/>
            </a:endParaRPr>
          </a:p>
          <a:p>
            <a:pPr marL="190500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</a:pPr>
            <a:r>
              <a:rPr lang="en-US" altLang="de-DE" sz="1900" noProof="1" smtClean="0">
                <a:solidFill>
                  <a:srgbClr val="000000"/>
                </a:solidFill>
                <a:latin typeface="Calibri" pitchFamily="34" charset="0"/>
              </a:rPr>
              <a:t>Wind and solar energy forecast </a:t>
            </a:r>
          </a:p>
          <a:p>
            <a:pPr marL="190500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endParaRPr lang="en-US" altLang="de-DE" sz="1900" noProof="1" smtClean="0">
              <a:solidFill>
                <a:srgbClr val="000000"/>
              </a:solidFill>
              <a:latin typeface="Calibri" pitchFamily="34" charset="0"/>
            </a:endParaRPr>
          </a:p>
          <a:p>
            <a:pPr marL="190500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</a:pPr>
            <a:r>
              <a:rPr lang="en-US" sz="1900" dirty="0" smtClean="0">
                <a:latin typeface="Calibri" pitchFamily="34" charset="0"/>
              </a:rPr>
              <a:t>Water level forecasts</a:t>
            </a:r>
          </a:p>
        </p:txBody>
      </p:sp>
      <p:sp>
        <p:nvSpPr>
          <p:cNvPr id="36" name="Rechteck 35"/>
          <p:cNvSpPr/>
          <p:nvPr/>
        </p:nvSpPr>
        <p:spPr>
          <a:xfrm>
            <a:off x="323527" y="237700"/>
            <a:ext cx="1296000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Textfeld 36"/>
          <p:cNvSpPr txBox="1"/>
          <p:nvPr/>
        </p:nvSpPr>
        <p:spPr>
          <a:xfrm>
            <a:off x="359531" y="280438"/>
            <a:ext cx="14138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Calibri" pitchFamily="34" charset="0"/>
              </a:rPr>
              <a:t>Klaus </a:t>
            </a:r>
            <a:r>
              <a:rPr lang="en-US" sz="1400" b="1" dirty="0" err="1" smtClean="0">
                <a:solidFill>
                  <a:srgbClr val="FFFFFF"/>
                </a:solidFill>
                <a:latin typeface="Calibri" pitchFamily="34" charset="0"/>
              </a:rPr>
              <a:t>Knüpffer</a:t>
            </a:r>
            <a:endParaRPr lang="en-US" sz="1400" b="1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-7200" y="237700"/>
            <a:ext cx="288032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Textfeld 38"/>
          <p:cNvSpPr txBox="1"/>
          <p:nvPr/>
        </p:nvSpPr>
        <p:spPr>
          <a:xfrm>
            <a:off x="-508" y="273704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rgbClr val="FFFFFF"/>
                </a:solidFill>
                <a:latin typeface="Calibri" pitchFamily="34" charset="0"/>
              </a:rPr>
              <a:t>2</a:t>
            </a:r>
            <a:endParaRPr lang="de-DE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06.01.2015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Statistical Interpretation in Germany - the last 50 Years | Meteo Service weather research GmbH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16388" name="AutoShape 4" descr="http://www.mswr.de/intern/mswrmos/dias_mix1404/run1/forecastdia_72278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390" name="AutoShape 6" descr="http://www.mswr.de/intern/mswrmos/dias_mix1404/run1/forecastdia_72278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392" name="AutoShape 8" descr="http://www.mswr.de/intern/mswrmos/dias_mix1404/run1/forecastdia_72278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6401" name="Picture 17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24804" y="1632484"/>
            <a:ext cx="5911018" cy="465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Textfeld 47"/>
          <p:cNvSpPr txBox="1"/>
          <p:nvPr/>
        </p:nvSpPr>
        <p:spPr>
          <a:xfrm>
            <a:off x="2023885" y="5176750"/>
            <a:ext cx="10468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solidFill>
                  <a:schemeClr val="bg1"/>
                </a:solidFill>
              </a:rPr>
              <a:t>©P. Lorenz </a:t>
            </a:r>
            <a:endParaRPr lang="de-DE" sz="800" dirty="0">
              <a:solidFill>
                <a:schemeClr val="bg1"/>
              </a:solidFill>
            </a:endParaRPr>
          </a:p>
        </p:txBody>
      </p:sp>
      <p:grpSp>
        <p:nvGrpSpPr>
          <p:cNvPr id="63" name="Group 3"/>
          <p:cNvGrpSpPr>
            <a:grpSpLocks/>
          </p:cNvGrpSpPr>
          <p:nvPr/>
        </p:nvGrpSpPr>
        <p:grpSpPr bwMode="auto">
          <a:xfrm>
            <a:off x="619919" y="1201693"/>
            <a:ext cx="7759976" cy="234271"/>
            <a:chOff x="247" y="1866"/>
            <a:chExt cx="16367" cy="670"/>
          </a:xfrm>
          <a:solidFill>
            <a:schemeClr val="bg1">
              <a:lumMod val="50000"/>
            </a:schemeClr>
          </a:solidFill>
        </p:grpSpPr>
        <p:sp>
          <p:nvSpPr>
            <p:cNvPr id="64" name="AutoShape 4"/>
            <p:cNvSpPr>
              <a:spLocks noChangeArrowheads="1"/>
            </p:cNvSpPr>
            <p:nvPr/>
          </p:nvSpPr>
          <p:spPr bwMode="gray">
            <a:xfrm>
              <a:off x="247" y="1867"/>
              <a:ext cx="1557" cy="669"/>
            </a:xfrm>
            <a:prstGeom prst="homePlate">
              <a:avLst>
                <a:gd name="adj" fmla="val 26756"/>
              </a:avLst>
            </a:prstGeom>
            <a:solidFill>
              <a:schemeClr val="bg1">
                <a:lumMod val="50000"/>
              </a:schemeClr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46800" tIns="46800" rIns="46800" bIns="46800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    </a:t>
              </a:r>
            </a:p>
          </p:txBody>
        </p:sp>
        <p:sp>
          <p:nvSpPr>
            <p:cNvPr id="66" name="AutoShape 6"/>
            <p:cNvSpPr>
              <a:spLocks noChangeArrowheads="1"/>
            </p:cNvSpPr>
            <p:nvPr/>
          </p:nvSpPr>
          <p:spPr bwMode="gray">
            <a:xfrm>
              <a:off x="1740" y="1866"/>
              <a:ext cx="1559" cy="670"/>
            </a:xfrm>
            <a:prstGeom prst="chevron">
              <a:avLst>
                <a:gd name="adj" fmla="val 26594"/>
              </a:avLst>
            </a:prstGeom>
            <a:solidFill>
              <a:srgbClr val="0198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</a:t>
              </a:r>
            </a:p>
          </p:txBody>
        </p:sp>
        <p:sp>
          <p:nvSpPr>
            <p:cNvPr id="67" name="AutoShape 6"/>
            <p:cNvSpPr>
              <a:spLocks noChangeArrowheads="1"/>
            </p:cNvSpPr>
            <p:nvPr/>
          </p:nvSpPr>
          <p:spPr bwMode="gray">
            <a:xfrm>
              <a:off x="3222" y="1866"/>
              <a:ext cx="1559" cy="670"/>
            </a:xfrm>
            <a:prstGeom prst="chevron">
              <a:avLst>
                <a:gd name="adj" fmla="val 26594"/>
              </a:avLst>
            </a:prstGeom>
            <a:solidFill>
              <a:srgbClr val="0198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</a:t>
              </a:r>
            </a:p>
          </p:txBody>
        </p:sp>
        <p:sp>
          <p:nvSpPr>
            <p:cNvPr id="68" name="AutoShape 6"/>
            <p:cNvSpPr>
              <a:spLocks noChangeArrowheads="1"/>
            </p:cNvSpPr>
            <p:nvPr/>
          </p:nvSpPr>
          <p:spPr bwMode="gray">
            <a:xfrm>
              <a:off x="4704" y="1866"/>
              <a:ext cx="1559" cy="670"/>
            </a:xfrm>
            <a:prstGeom prst="chevron">
              <a:avLst>
                <a:gd name="adj" fmla="val 26594"/>
              </a:avLst>
            </a:prstGeom>
            <a:solidFill>
              <a:srgbClr val="0198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</a:t>
              </a:r>
            </a:p>
          </p:txBody>
        </p:sp>
        <p:sp>
          <p:nvSpPr>
            <p:cNvPr id="69" name="AutoShape 6"/>
            <p:cNvSpPr>
              <a:spLocks noChangeArrowheads="1"/>
            </p:cNvSpPr>
            <p:nvPr/>
          </p:nvSpPr>
          <p:spPr bwMode="gray">
            <a:xfrm>
              <a:off x="6186" y="1866"/>
              <a:ext cx="1559" cy="670"/>
            </a:xfrm>
            <a:prstGeom prst="chevron">
              <a:avLst>
                <a:gd name="adj" fmla="val 26594"/>
              </a:avLst>
            </a:prstGeom>
            <a:solidFill>
              <a:srgbClr val="0198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</a:t>
              </a:r>
            </a:p>
          </p:txBody>
        </p:sp>
        <p:sp>
          <p:nvSpPr>
            <p:cNvPr id="70" name="AutoShape 6"/>
            <p:cNvSpPr>
              <a:spLocks noChangeArrowheads="1"/>
            </p:cNvSpPr>
            <p:nvPr/>
          </p:nvSpPr>
          <p:spPr bwMode="gray">
            <a:xfrm>
              <a:off x="7668" y="1866"/>
              <a:ext cx="1559" cy="670"/>
            </a:xfrm>
            <a:prstGeom prst="chevron">
              <a:avLst>
                <a:gd name="adj" fmla="val 26594"/>
              </a:avLst>
            </a:prstGeom>
            <a:solidFill>
              <a:srgbClr val="0198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</a:t>
              </a:r>
            </a:p>
          </p:txBody>
        </p:sp>
        <p:sp>
          <p:nvSpPr>
            <p:cNvPr id="71" name="AutoShape 6"/>
            <p:cNvSpPr>
              <a:spLocks noChangeArrowheads="1"/>
            </p:cNvSpPr>
            <p:nvPr/>
          </p:nvSpPr>
          <p:spPr bwMode="gray">
            <a:xfrm>
              <a:off x="9147" y="1866"/>
              <a:ext cx="1559" cy="670"/>
            </a:xfrm>
            <a:prstGeom prst="chevron">
              <a:avLst>
                <a:gd name="adj" fmla="val 26594"/>
              </a:avLst>
            </a:prstGeom>
            <a:solidFill>
              <a:srgbClr val="0198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</a:t>
              </a:r>
            </a:p>
          </p:txBody>
        </p:sp>
        <p:sp>
          <p:nvSpPr>
            <p:cNvPr id="72" name="AutoShape 6"/>
            <p:cNvSpPr>
              <a:spLocks noChangeArrowheads="1"/>
            </p:cNvSpPr>
            <p:nvPr/>
          </p:nvSpPr>
          <p:spPr bwMode="gray">
            <a:xfrm>
              <a:off x="10629" y="1866"/>
              <a:ext cx="1559" cy="670"/>
            </a:xfrm>
            <a:prstGeom prst="chevron">
              <a:avLst>
                <a:gd name="adj" fmla="val 26594"/>
              </a:avLst>
            </a:prstGeom>
            <a:solidFill>
              <a:srgbClr val="0198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</a:t>
              </a:r>
            </a:p>
          </p:txBody>
        </p:sp>
        <p:sp>
          <p:nvSpPr>
            <p:cNvPr id="83" name="AutoShape 6"/>
            <p:cNvSpPr>
              <a:spLocks noChangeArrowheads="1"/>
            </p:cNvSpPr>
            <p:nvPr/>
          </p:nvSpPr>
          <p:spPr bwMode="gray">
            <a:xfrm>
              <a:off x="12091" y="1866"/>
              <a:ext cx="1559" cy="670"/>
            </a:xfrm>
            <a:prstGeom prst="chevron">
              <a:avLst>
                <a:gd name="adj" fmla="val 26594"/>
              </a:avLst>
            </a:prstGeom>
            <a:solidFill>
              <a:srgbClr val="0198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</a:t>
              </a:r>
            </a:p>
          </p:txBody>
        </p:sp>
        <p:sp>
          <p:nvSpPr>
            <p:cNvPr id="84" name="AutoShape 6"/>
            <p:cNvSpPr>
              <a:spLocks noChangeArrowheads="1"/>
            </p:cNvSpPr>
            <p:nvPr/>
          </p:nvSpPr>
          <p:spPr bwMode="gray">
            <a:xfrm>
              <a:off x="13573" y="1866"/>
              <a:ext cx="1559" cy="670"/>
            </a:xfrm>
            <a:prstGeom prst="chevron">
              <a:avLst>
                <a:gd name="adj" fmla="val 26594"/>
              </a:avLst>
            </a:prstGeom>
            <a:solidFill>
              <a:srgbClr val="0198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</a:t>
              </a:r>
            </a:p>
          </p:txBody>
        </p:sp>
        <p:sp>
          <p:nvSpPr>
            <p:cNvPr id="85" name="AutoShape 6"/>
            <p:cNvSpPr>
              <a:spLocks noChangeArrowheads="1"/>
            </p:cNvSpPr>
            <p:nvPr/>
          </p:nvSpPr>
          <p:spPr bwMode="gray">
            <a:xfrm>
              <a:off x="15055" y="1866"/>
              <a:ext cx="1559" cy="670"/>
            </a:xfrm>
            <a:prstGeom prst="chevron">
              <a:avLst>
                <a:gd name="adj" fmla="val 26594"/>
              </a:avLst>
            </a:prstGeom>
            <a:solidFill>
              <a:srgbClr val="FFC00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</a:t>
              </a:r>
            </a:p>
          </p:txBody>
        </p:sp>
      </p:grpSp>
      <p:sp>
        <p:nvSpPr>
          <p:cNvPr id="86" name="Textfeld 85"/>
          <p:cNvSpPr txBox="1"/>
          <p:nvPr/>
        </p:nvSpPr>
        <p:spPr>
          <a:xfrm>
            <a:off x="718982" y="1184732"/>
            <a:ext cx="5293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 smtClean="0">
                <a:solidFill>
                  <a:schemeClr val="bg1"/>
                </a:solidFill>
              </a:rPr>
              <a:t>1950s</a:t>
            </a:r>
            <a:endParaRPr lang="de-DE" sz="1100" b="1" dirty="0">
              <a:solidFill>
                <a:schemeClr val="bg1"/>
              </a:solidFill>
            </a:endParaRPr>
          </a:p>
        </p:txBody>
      </p:sp>
      <p:pic>
        <p:nvPicPr>
          <p:cNvPr id="8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9363" y="1192168"/>
            <a:ext cx="580165" cy="29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1200000" lon="7499979" rev="0"/>
            </a:camera>
            <a:lightRig rig="threePt" dir="t"/>
          </a:scene3d>
        </p:spPr>
      </p:pic>
      <p:sp>
        <p:nvSpPr>
          <p:cNvPr id="88" name="Textfeld 87"/>
          <p:cNvSpPr txBox="1"/>
          <p:nvPr/>
        </p:nvSpPr>
        <p:spPr>
          <a:xfrm>
            <a:off x="7779673" y="1191573"/>
            <a:ext cx="4603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b="1" dirty="0" smtClean="0">
                <a:solidFill>
                  <a:schemeClr val="accent6">
                    <a:lumMod val="50000"/>
                  </a:schemeClr>
                </a:solidFill>
              </a:rPr>
              <a:t>2015</a:t>
            </a:r>
            <a:endParaRPr lang="de-DE" sz="105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9" name="Textfeld 88"/>
          <p:cNvSpPr txBox="1"/>
          <p:nvPr/>
        </p:nvSpPr>
        <p:spPr>
          <a:xfrm>
            <a:off x="1473949" y="1191573"/>
            <a:ext cx="4603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b="1" dirty="0" smtClean="0">
                <a:solidFill>
                  <a:schemeClr val="bg1"/>
                </a:solidFill>
              </a:rPr>
              <a:t>1965</a:t>
            </a:r>
            <a:endParaRPr lang="de-DE" sz="1050" b="1" dirty="0">
              <a:solidFill>
                <a:schemeClr val="bg1"/>
              </a:solidFill>
            </a:endParaRPr>
          </a:p>
        </p:txBody>
      </p:sp>
      <p:sp>
        <p:nvSpPr>
          <p:cNvPr id="90" name="Rechteck 89"/>
          <p:cNvSpPr/>
          <p:nvPr/>
        </p:nvSpPr>
        <p:spPr>
          <a:xfrm>
            <a:off x="323527" y="237700"/>
            <a:ext cx="1296000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1" name="Textfeld 90"/>
          <p:cNvSpPr txBox="1"/>
          <p:nvPr/>
        </p:nvSpPr>
        <p:spPr>
          <a:xfrm>
            <a:off x="359531" y="280438"/>
            <a:ext cx="14138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Calibri" pitchFamily="34" charset="0"/>
              </a:rPr>
              <a:t>Klaus </a:t>
            </a:r>
            <a:r>
              <a:rPr lang="en-US" sz="1400" b="1" dirty="0" err="1" smtClean="0">
                <a:solidFill>
                  <a:srgbClr val="FFFFFF"/>
                </a:solidFill>
                <a:latin typeface="Calibri" pitchFamily="34" charset="0"/>
              </a:rPr>
              <a:t>Knüpffer</a:t>
            </a:r>
            <a:endParaRPr lang="en-US" sz="1400" b="1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2" name="Rechteck 91"/>
          <p:cNvSpPr/>
          <p:nvPr/>
        </p:nvSpPr>
        <p:spPr>
          <a:xfrm>
            <a:off x="-7200" y="237700"/>
            <a:ext cx="288032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3" name="Textfeld 92"/>
          <p:cNvSpPr txBox="1"/>
          <p:nvPr/>
        </p:nvSpPr>
        <p:spPr>
          <a:xfrm>
            <a:off x="-508" y="273704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rgbClr val="FFFFFF"/>
                </a:solidFill>
                <a:latin typeface="Calibri" pitchFamily="34" charset="0"/>
              </a:rPr>
              <a:t>2</a:t>
            </a:r>
            <a:endParaRPr lang="de-DE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06.01.2015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Statistical Interpretation in Germany - the last 50 Years | Meteo Service weather research GmbH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16388" name="AutoShape 4" descr="http://www.mswr.de/intern/mswrmos/dias_mix1404/run1/forecastdia_72278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390" name="AutoShape 6" descr="http://www.mswr.de/intern/mswrmos/dias_mix1404/run1/forecastdia_72278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392" name="AutoShape 8" descr="http://www.mswr.de/intern/mswrmos/dias_mix1404/run1/forecastdia_72278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8" name="Textfeld 47"/>
          <p:cNvSpPr txBox="1"/>
          <p:nvPr/>
        </p:nvSpPr>
        <p:spPr>
          <a:xfrm>
            <a:off x="2023885" y="5176750"/>
            <a:ext cx="10468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solidFill>
                  <a:schemeClr val="bg1"/>
                </a:solidFill>
              </a:rPr>
              <a:t>©P. Lorenz </a:t>
            </a:r>
            <a:endParaRPr lang="de-DE" sz="800" dirty="0">
              <a:solidFill>
                <a:schemeClr val="bg1"/>
              </a:solidFill>
            </a:endParaRPr>
          </a:p>
        </p:txBody>
      </p:sp>
      <p:pic>
        <p:nvPicPr>
          <p:cNvPr id="65" name="Grafik 64" descr="07_Gesamt_All_MOS_automat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1386" y="1618920"/>
            <a:ext cx="7159754" cy="4756480"/>
          </a:xfrm>
          <a:prstGeom prst="rect">
            <a:avLst/>
          </a:prstGeom>
        </p:spPr>
      </p:pic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619919" y="1201693"/>
            <a:ext cx="7759976" cy="234271"/>
            <a:chOff x="247" y="1866"/>
            <a:chExt cx="16367" cy="670"/>
          </a:xfrm>
          <a:solidFill>
            <a:schemeClr val="bg1">
              <a:lumMod val="50000"/>
            </a:schemeClr>
          </a:solidFill>
        </p:grpSpPr>
        <p:sp>
          <p:nvSpPr>
            <p:cNvPr id="64" name="AutoShape 4"/>
            <p:cNvSpPr>
              <a:spLocks noChangeArrowheads="1"/>
            </p:cNvSpPr>
            <p:nvPr/>
          </p:nvSpPr>
          <p:spPr bwMode="gray">
            <a:xfrm>
              <a:off x="247" y="1867"/>
              <a:ext cx="1557" cy="669"/>
            </a:xfrm>
            <a:prstGeom prst="homePlate">
              <a:avLst>
                <a:gd name="adj" fmla="val 26756"/>
              </a:avLst>
            </a:prstGeom>
            <a:solidFill>
              <a:schemeClr val="bg1">
                <a:lumMod val="50000"/>
              </a:schemeClr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46800" tIns="46800" rIns="46800" bIns="46800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    </a:t>
              </a:r>
            </a:p>
          </p:txBody>
        </p:sp>
        <p:sp>
          <p:nvSpPr>
            <p:cNvPr id="66" name="AutoShape 6"/>
            <p:cNvSpPr>
              <a:spLocks noChangeArrowheads="1"/>
            </p:cNvSpPr>
            <p:nvPr/>
          </p:nvSpPr>
          <p:spPr bwMode="gray">
            <a:xfrm>
              <a:off x="1740" y="1866"/>
              <a:ext cx="1559" cy="670"/>
            </a:xfrm>
            <a:prstGeom prst="chevron">
              <a:avLst>
                <a:gd name="adj" fmla="val 26594"/>
              </a:avLst>
            </a:prstGeom>
            <a:solidFill>
              <a:srgbClr val="0198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</a:t>
              </a:r>
            </a:p>
          </p:txBody>
        </p:sp>
        <p:sp>
          <p:nvSpPr>
            <p:cNvPr id="67" name="AutoShape 6"/>
            <p:cNvSpPr>
              <a:spLocks noChangeArrowheads="1"/>
            </p:cNvSpPr>
            <p:nvPr/>
          </p:nvSpPr>
          <p:spPr bwMode="gray">
            <a:xfrm>
              <a:off x="3222" y="1866"/>
              <a:ext cx="1559" cy="670"/>
            </a:xfrm>
            <a:prstGeom prst="chevron">
              <a:avLst>
                <a:gd name="adj" fmla="val 26594"/>
              </a:avLst>
            </a:prstGeom>
            <a:solidFill>
              <a:srgbClr val="0198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</a:t>
              </a:r>
            </a:p>
          </p:txBody>
        </p:sp>
        <p:sp>
          <p:nvSpPr>
            <p:cNvPr id="68" name="AutoShape 6"/>
            <p:cNvSpPr>
              <a:spLocks noChangeArrowheads="1"/>
            </p:cNvSpPr>
            <p:nvPr/>
          </p:nvSpPr>
          <p:spPr bwMode="gray">
            <a:xfrm>
              <a:off x="4704" y="1866"/>
              <a:ext cx="1559" cy="670"/>
            </a:xfrm>
            <a:prstGeom prst="chevron">
              <a:avLst>
                <a:gd name="adj" fmla="val 26594"/>
              </a:avLst>
            </a:prstGeom>
            <a:solidFill>
              <a:srgbClr val="0198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</a:t>
              </a:r>
            </a:p>
          </p:txBody>
        </p:sp>
        <p:sp>
          <p:nvSpPr>
            <p:cNvPr id="69" name="AutoShape 6"/>
            <p:cNvSpPr>
              <a:spLocks noChangeArrowheads="1"/>
            </p:cNvSpPr>
            <p:nvPr/>
          </p:nvSpPr>
          <p:spPr bwMode="gray">
            <a:xfrm>
              <a:off x="6186" y="1866"/>
              <a:ext cx="1559" cy="670"/>
            </a:xfrm>
            <a:prstGeom prst="chevron">
              <a:avLst>
                <a:gd name="adj" fmla="val 26594"/>
              </a:avLst>
            </a:prstGeom>
            <a:solidFill>
              <a:srgbClr val="0198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</a:t>
              </a:r>
            </a:p>
          </p:txBody>
        </p:sp>
        <p:sp>
          <p:nvSpPr>
            <p:cNvPr id="70" name="AutoShape 6"/>
            <p:cNvSpPr>
              <a:spLocks noChangeArrowheads="1"/>
            </p:cNvSpPr>
            <p:nvPr/>
          </p:nvSpPr>
          <p:spPr bwMode="gray">
            <a:xfrm>
              <a:off x="7668" y="1866"/>
              <a:ext cx="1559" cy="670"/>
            </a:xfrm>
            <a:prstGeom prst="chevron">
              <a:avLst>
                <a:gd name="adj" fmla="val 26594"/>
              </a:avLst>
            </a:prstGeom>
            <a:solidFill>
              <a:srgbClr val="0198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</a:t>
              </a:r>
            </a:p>
          </p:txBody>
        </p:sp>
        <p:sp>
          <p:nvSpPr>
            <p:cNvPr id="71" name="AutoShape 6"/>
            <p:cNvSpPr>
              <a:spLocks noChangeArrowheads="1"/>
            </p:cNvSpPr>
            <p:nvPr/>
          </p:nvSpPr>
          <p:spPr bwMode="gray">
            <a:xfrm>
              <a:off x="9147" y="1866"/>
              <a:ext cx="1559" cy="670"/>
            </a:xfrm>
            <a:prstGeom prst="chevron">
              <a:avLst>
                <a:gd name="adj" fmla="val 26594"/>
              </a:avLst>
            </a:prstGeom>
            <a:solidFill>
              <a:srgbClr val="0198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</a:t>
              </a:r>
            </a:p>
          </p:txBody>
        </p:sp>
        <p:sp>
          <p:nvSpPr>
            <p:cNvPr id="72" name="AutoShape 6"/>
            <p:cNvSpPr>
              <a:spLocks noChangeArrowheads="1"/>
            </p:cNvSpPr>
            <p:nvPr/>
          </p:nvSpPr>
          <p:spPr bwMode="gray">
            <a:xfrm>
              <a:off x="10629" y="1866"/>
              <a:ext cx="1559" cy="670"/>
            </a:xfrm>
            <a:prstGeom prst="chevron">
              <a:avLst>
                <a:gd name="adj" fmla="val 26594"/>
              </a:avLst>
            </a:prstGeom>
            <a:solidFill>
              <a:srgbClr val="0198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</a:t>
              </a:r>
            </a:p>
          </p:txBody>
        </p:sp>
        <p:sp>
          <p:nvSpPr>
            <p:cNvPr id="83" name="AutoShape 6"/>
            <p:cNvSpPr>
              <a:spLocks noChangeArrowheads="1"/>
            </p:cNvSpPr>
            <p:nvPr/>
          </p:nvSpPr>
          <p:spPr bwMode="gray">
            <a:xfrm>
              <a:off x="12091" y="1866"/>
              <a:ext cx="1559" cy="670"/>
            </a:xfrm>
            <a:prstGeom prst="chevron">
              <a:avLst>
                <a:gd name="adj" fmla="val 26594"/>
              </a:avLst>
            </a:prstGeom>
            <a:solidFill>
              <a:srgbClr val="0198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</a:t>
              </a:r>
            </a:p>
          </p:txBody>
        </p:sp>
        <p:sp>
          <p:nvSpPr>
            <p:cNvPr id="84" name="AutoShape 6"/>
            <p:cNvSpPr>
              <a:spLocks noChangeArrowheads="1"/>
            </p:cNvSpPr>
            <p:nvPr/>
          </p:nvSpPr>
          <p:spPr bwMode="gray">
            <a:xfrm>
              <a:off x="13573" y="1866"/>
              <a:ext cx="1559" cy="670"/>
            </a:xfrm>
            <a:prstGeom prst="chevron">
              <a:avLst>
                <a:gd name="adj" fmla="val 26594"/>
              </a:avLst>
            </a:prstGeom>
            <a:solidFill>
              <a:srgbClr val="0198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</a:t>
              </a:r>
            </a:p>
          </p:txBody>
        </p:sp>
        <p:sp>
          <p:nvSpPr>
            <p:cNvPr id="85" name="AutoShape 6"/>
            <p:cNvSpPr>
              <a:spLocks noChangeArrowheads="1"/>
            </p:cNvSpPr>
            <p:nvPr/>
          </p:nvSpPr>
          <p:spPr bwMode="gray">
            <a:xfrm>
              <a:off x="15055" y="1866"/>
              <a:ext cx="1559" cy="670"/>
            </a:xfrm>
            <a:prstGeom prst="chevron">
              <a:avLst>
                <a:gd name="adj" fmla="val 26594"/>
              </a:avLst>
            </a:prstGeom>
            <a:solidFill>
              <a:srgbClr val="FFC00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</a:t>
              </a:r>
            </a:p>
          </p:txBody>
        </p:sp>
      </p:grpSp>
      <p:sp>
        <p:nvSpPr>
          <p:cNvPr id="86" name="Textfeld 85"/>
          <p:cNvSpPr txBox="1"/>
          <p:nvPr/>
        </p:nvSpPr>
        <p:spPr>
          <a:xfrm>
            <a:off x="718982" y="1184732"/>
            <a:ext cx="5293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 smtClean="0">
                <a:solidFill>
                  <a:schemeClr val="bg1"/>
                </a:solidFill>
              </a:rPr>
              <a:t>1950s</a:t>
            </a:r>
            <a:endParaRPr lang="de-DE" sz="1100" b="1" dirty="0">
              <a:solidFill>
                <a:schemeClr val="bg1"/>
              </a:solidFill>
            </a:endParaRPr>
          </a:p>
        </p:txBody>
      </p:sp>
      <p:pic>
        <p:nvPicPr>
          <p:cNvPr id="8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9363" y="1192168"/>
            <a:ext cx="580165" cy="29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1200000" lon="7499979" rev="0"/>
            </a:camera>
            <a:lightRig rig="threePt" dir="t"/>
          </a:scene3d>
        </p:spPr>
      </p:pic>
      <p:sp>
        <p:nvSpPr>
          <p:cNvPr id="88" name="Textfeld 87"/>
          <p:cNvSpPr txBox="1"/>
          <p:nvPr/>
        </p:nvSpPr>
        <p:spPr>
          <a:xfrm>
            <a:off x="7779673" y="1191573"/>
            <a:ext cx="4603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b="1" dirty="0" smtClean="0">
                <a:solidFill>
                  <a:schemeClr val="accent6">
                    <a:lumMod val="50000"/>
                  </a:schemeClr>
                </a:solidFill>
              </a:rPr>
              <a:t>2015</a:t>
            </a:r>
            <a:endParaRPr lang="de-DE" sz="105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9" name="Textfeld 88"/>
          <p:cNvSpPr txBox="1"/>
          <p:nvPr/>
        </p:nvSpPr>
        <p:spPr>
          <a:xfrm>
            <a:off x="1473949" y="1191573"/>
            <a:ext cx="4603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b="1" dirty="0" smtClean="0">
                <a:solidFill>
                  <a:schemeClr val="bg1"/>
                </a:solidFill>
              </a:rPr>
              <a:t>1965</a:t>
            </a:r>
            <a:endParaRPr lang="de-DE" sz="1050" b="1" dirty="0">
              <a:solidFill>
                <a:schemeClr val="bg1"/>
              </a:solidFill>
            </a:endParaRPr>
          </a:p>
        </p:txBody>
      </p:sp>
      <p:sp>
        <p:nvSpPr>
          <p:cNvPr id="90" name="Rechteck 89"/>
          <p:cNvSpPr/>
          <p:nvPr/>
        </p:nvSpPr>
        <p:spPr>
          <a:xfrm>
            <a:off x="323527" y="237700"/>
            <a:ext cx="1296000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1" name="Textfeld 90"/>
          <p:cNvSpPr txBox="1"/>
          <p:nvPr/>
        </p:nvSpPr>
        <p:spPr>
          <a:xfrm>
            <a:off x="359531" y="280438"/>
            <a:ext cx="14138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Calibri" pitchFamily="34" charset="0"/>
              </a:rPr>
              <a:t>Klaus </a:t>
            </a:r>
            <a:r>
              <a:rPr lang="en-US" sz="1400" b="1" dirty="0" err="1" smtClean="0">
                <a:solidFill>
                  <a:srgbClr val="FFFFFF"/>
                </a:solidFill>
                <a:latin typeface="Calibri" pitchFamily="34" charset="0"/>
              </a:rPr>
              <a:t>Knüpffer</a:t>
            </a:r>
            <a:endParaRPr lang="en-US" sz="1400" b="1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2" name="Rechteck 91"/>
          <p:cNvSpPr/>
          <p:nvPr/>
        </p:nvSpPr>
        <p:spPr>
          <a:xfrm>
            <a:off x="-7200" y="237700"/>
            <a:ext cx="288032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3" name="Textfeld 92"/>
          <p:cNvSpPr txBox="1"/>
          <p:nvPr/>
        </p:nvSpPr>
        <p:spPr>
          <a:xfrm>
            <a:off x="-508" y="273704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rgbClr val="FFFFFF"/>
                </a:solidFill>
                <a:latin typeface="Calibri" pitchFamily="34" charset="0"/>
              </a:rPr>
              <a:t>2</a:t>
            </a:r>
            <a:endParaRPr lang="de-DE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7" name="Picture 1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88619" y="1619250"/>
            <a:ext cx="5910695" cy="473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06.01.2015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Statistical Interpretation in Germany - the last 50 Years | Meteo Service weather research GmbH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16388" name="AutoShape 4" descr="http://www.mswr.de/intern/mswrmos/dias_mix1404/run1/forecastdia_72278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390" name="AutoShape 6" descr="http://www.mswr.de/intern/mswrmos/dias_mix1404/run1/forecastdia_72278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392" name="AutoShape 8" descr="http://www.mswr.de/intern/mswrmos/dias_mix1404/run1/forecastdia_72278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5" name="Rechteck 44"/>
          <p:cNvSpPr/>
          <p:nvPr/>
        </p:nvSpPr>
        <p:spPr>
          <a:xfrm>
            <a:off x="136526" y="1815494"/>
            <a:ext cx="23209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 smtClean="0"/>
              <a:t>MSwr</a:t>
            </a:r>
            <a:r>
              <a:rPr lang="en-US" sz="1400" b="1" dirty="0" smtClean="0"/>
              <a:t>-MOS forecast diagram Phoenix, 06Jan15</a:t>
            </a:r>
            <a:endParaRPr lang="en-US" sz="1400" b="1" dirty="0"/>
          </a:p>
        </p:txBody>
      </p:sp>
      <p:sp>
        <p:nvSpPr>
          <p:cNvPr id="48" name="Textfeld 47"/>
          <p:cNvSpPr txBox="1"/>
          <p:nvPr/>
        </p:nvSpPr>
        <p:spPr>
          <a:xfrm>
            <a:off x="2023885" y="5176750"/>
            <a:ext cx="10468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solidFill>
                  <a:schemeClr val="bg1"/>
                </a:solidFill>
              </a:rPr>
              <a:t>©P. Lorenz </a:t>
            </a:r>
            <a:endParaRPr lang="de-DE" sz="800" dirty="0">
              <a:solidFill>
                <a:schemeClr val="bg1"/>
              </a:solidFill>
            </a:endParaRPr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619919" y="1201693"/>
            <a:ext cx="7759976" cy="234271"/>
            <a:chOff x="247" y="1866"/>
            <a:chExt cx="16367" cy="670"/>
          </a:xfrm>
          <a:solidFill>
            <a:schemeClr val="bg1">
              <a:lumMod val="50000"/>
            </a:schemeClr>
          </a:solidFill>
        </p:grpSpPr>
        <p:sp>
          <p:nvSpPr>
            <p:cNvPr id="64" name="AutoShape 4"/>
            <p:cNvSpPr>
              <a:spLocks noChangeArrowheads="1"/>
            </p:cNvSpPr>
            <p:nvPr/>
          </p:nvSpPr>
          <p:spPr bwMode="gray">
            <a:xfrm>
              <a:off x="247" y="1867"/>
              <a:ext cx="1557" cy="669"/>
            </a:xfrm>
            <a:prstGeom prst="homePlate">
              <a:avLst>
                <a:gd name="adj" fmla="val 26756"/>
              </a:avLst>
            </a:prstGeom>
            <a:solidFill>
              <a:schemeClr val="bg1">
                <a:lumMod val="50000"/>
              </a:schemeClr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46800" tIns="46800" rIns="46800" bIns="46800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    </a:t>
              </a:r>
            </a:p>
          </p:txBody>
        </p:sp>
        <p:sp>
          <p:nvSpPr>
            <p:cNvPr id="66" name="AutoShape 6"/>
            <p:cNvSpPr>
              <a:spLocks noChangeArrowheads="1"/>
            </p:cNvSpPr>
            <p:nvPr/>
          </p:nvSpPr>
          <p:spPr bwMode="gray">
            <a:xfrm>
              <a:off x="1740" y="1866"/>
              <a:ext cx="1559" cy="670"/>
            </a:xfrm>
            <a:prstGeom prst="chevron">
              <a:avLst>
                <a:gd name="adj" fmla="val 26594"/>
              </a:avLst>
            </a:prstGeom>
            <a:solidFill>
              <a:srgbClr val="0198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</a:t>
              </a:r>
            </a:p>
          </p:txBody>
        </p:sp>
        <p:sp>
          <p:nvSpPr>
            <p:cNvPr id="67" name="AutoShape 6"/>
            <p:cNvSpPr>
              <a:spLocks noChangeArrowheads="1"/>
            </p:cNvSpPr>
            <p:nvPr/>
          </p:nvSpPr>
          <p:spPr bwMode="gray">
            <a:xfrm>
              <a:off x="3222" y="1866"/>
              <a:ext cx="1559" cy="670"/>
            </a:xfrm>
            <a:prstGeom prst="chevron">
              <a:avLst>
                <a:gd name="adj" fmla="val 26594"/>
              </a:avLst>
            </a:prstGeom>
            <a:solidFill>
              <a:srgbClr val="0198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</a:t>
              </a:r>
            </a:p>
          </p:txBody>
        </p:sp>
        <p:sp>
          <p:nvSpPr>
            <p:cNvPr id="68" name="AutoShape 6"/>
            <p:cNvSpPr>
              <a:spLocks noChangeArrowheads="1"/>
            </p:cNvSpPr>
            <p:nvPr/>
          </p:nvSpPr>
          <p:spPr bwMode="gray">
            <a:xfrm>
              <a:off x="4704" y="1866"/>
              <a:ext cx="1559" cy="670"/>
            </a:xfrm>
            <a:prstGeom prst="chevron">
              <a:avLst>
                <a:gd name="adj" fmla="val 26594"/>
              </a:avLst>
            </a:prstGeom>
            <a:solidFill>
              <a:srgbClr val="0198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</a:t>
              </a:r>
            </a:p>
          </p:txBody>
        </p:sp>
        <p:sp>
          <p:nvSpPr>
            <p:cNvPr id="69" name="AutoShape 6"/>
            <p:cNvSpPr>
              <a:spLocks noChangeArrowheads="1"/>
            </p:cNvSpPr>
            <p:nvPr/>
          </p:nvSpPr>
          <p:spPr bwMode="gray">
            <a:xfrm>
              <a:off x="6186" y="1866"/>
              <a:ext cx="1559" cy="670"/>
            </a:xfrm>
            <a:prstGeom prst="chevron">
              <a:avLst>
                <a:gd name="adj" fmla="val 26594"/>
              </a:avLst>
            </a:prstGeom>
            <a:solidFill>
              <a:srgbClr val="0198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</a:t>
              </a:r>
            </a:p>
          </p:txBody>
        </p:sp>
        <p:sp>
          <p:nvSpPr>
            <p:cNvPr id="70" name="AutoShape 6"/>
            <p:cNvSpPr>
              <a:spLocks noChangeArrowheads="1"/>
            </p:cNvSpPr>
            <p:nvPr/>
          </p:nvSpPr>
          <p:spPr bwMode="gray">
            <a:xfrm>
              <a:off x="7668" y="1866"/>
              <a:ext cx="1559" cy="670"/>
            </a:xfrm>
            <a:prstGeom prst="chevron">
              <a:avLst>
                <a:gd name="adj" fmla="val 26594"/>
              </a:avLst>
            </a:prstGeom>
            <a:solidFill>
              <a:srgbClr val="0198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</a:t>
              </a:r>
            </a:p>
          </p:txBody>
        </p:sp>
        <p:sp>
          <p:nvSpPr>
            <p:cNvPr id="71" name="AutoShape 6"/>
            <p:cNvSpPr>
              <a:spLocks noChangeArrowheads="1"/>
            </p:cNvSpPr>
            <p:nvPr/>
          </p:nvSpPr>
          <p:spPr bwMode="gray">
            <a:xfrm>
              <a:off x="9147" y="1866"/>
              <a:ext cx="1559" cy="670"/>
            </a:xfrm>
            <a:prstGeom prst="chevron">
              <a:avLst>
                <a:gd name="adj" fmla="val 26594"/>
              </a:avLst>
            </a:prstGeom>
            <a:solidFill>
              <a:srgbClr val="0198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</a:t>
              </a:r>
            </a:p>
          </p:txBody>
        </p:sp>
        <p:sp>
          <p:nvSpPr>
            <p:cNvPr id="72" name="AutoShape 6"/>
            <p:cNvSpPr>
              <a:spLocks noChangeArrowheads="1"/>
            </p:cNvSpPr>
            <p:nvPr/>
          </p:nvSpPr>
          <p:spPr bwMode="gray">
            <a:xfrm>
              <a:off x="10629" y="1866"/>
              <a:ext cx="1559" cy="670"/>
            </a:xfrm>
            <a:prstGeom prst="chevron">
              <a:avLst>
                <a:gd name="adj" fmla="val 26594"/>
              </a:avLst>
            </a:prstGeom>
            <a:solidFill>
              <a:srgbClr val="0198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</a:t>
              </a:r>
            </a:p>
          </p:txBody>
        </p:sp>
        <p:sp>
          <p:nvSpPr>
            <p:cNvPr id="83" name="AutoShape 6"/>
            <p:cNvSpPr>
              <a:spLocks noChangeArrowheads="1"/>
            </p:cNvSpPr>
            <p:nvPr/>
          </p:nvSpPr>
          <p:spPr bwMode="gray">
            <a:xfrm>
              <a:off x="12091" y="1866"/>
              <a:ext cx="1559" cy="670"/>
            </a:xfrm>
            <a:prstGeom prst="chevron">
              <a:avLst>
                <a:gd name="adj" fmla="val 26594"/>
              </a:avLst>
            </a:prstGeom>
            <a:solidFill>
              <a:srgbClr val="0198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</a:t>
              </a:r>
            </a:p>
          </p:txBody>
        </p:sp>
        <p:sp>
          <p:nvSpPr>
            <p:cNvPr id="84" name="AutoShape 6"/>
            <p:cNvSpPr>
              <a:spLocks noChangeArrowheads="1"/>
            </p:cNvSpPr>
            <p:nvPr/>
          </p:nvSpPr>
          <p:spPr bwMode="gray">
            <a:xfrm>
              <a:off x="13573" y="1866"/>
              <a:ext cx="1559" cy="670"/>
            </a:xfrm>
            <a:prstGeom prst="chevron">
              <a:avLst>
                <a:gd name="adj" fmla="val 26594"/>
              </a:avLst>
            </a:prstGeom>
            <a:solidFill>
              <a:srgbClr val="0198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</a:t>
              </a:r>
            </a:p>
          </p:txBody>
        </p:sp>
        <p:sp>
          <p:nvSpPr>
            <p:cNvPr id="85" name="AutoShape 6"/>
            <p:cNvSpPr>
              <a:spLocks noChangeArrowheads="1"/>
            </p:cNvSpPr>
            <p:nvPr/>
          </p:nvSpPr>
          <p:spPr bwMode="gray">
            <a:xfrm>
              <a:off x="15055" y="1866"/>
              <a:ext cx="1559" cy="670"/>
            </a:xfrm>
            <a:prstGeom prst="chevron">
              <a:avLst>
                <a:gd name="adj" fmla="val 26594"/>
              </a:avLst>
            </a:prstGeom>
            <a:solidFill>
              <a:srgbClr val="FFC00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</a:t>
              </a:r>
            </a:p>
          </p:txBody>
        </p:sp>
      </p:grpSp>
      <p:sp>
        <p:nvSpPr>
          <p:cNvPr id="86" name="Textfeld 85"/>
          <p:cNvSpPr txBox="1"/>
          <p:nvPr/>
        </p:nvSpPr>
        <p:spPr>
          <a:xfrm>
            <a:off x="718982" y="1184732"/>
            <a:ext cx="5293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 smtClean="0">
                <a:solidFill>
                  <a:schemeClr val="bg1"/>
                </a:solidFill>
              </a:rPr>
              <a:t>1950s</a:t>
            </a:r>
            <a:endParaRPr lang="de-DE" sz="1100" b="1" dirty="0">
              <a:solidFill>
                <a:schemeClr val="bg1"/>
              </a:solidFill>
            </a:endParaRPr>
          </a:p>
        </p:txBody>
      </p:sp>
      <p:pic>
        <p:nvPicPr>
          <p:cNvPr id="8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9363" y="1192168"/>
            <a:ext cx="580165" cy="29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1200000" lon="7499979" rev="0"/>
            </a:camera>
            <a:lightRig rig="threePt" dir="t"/>
          </a:scene3d>
        </p:spPr>
      </p:pic>
      <p:sp>
        <p:nvSpPr>
          <p:cNvPr id="88" name="Textfeld 87"/>
          <p:cNvSpPr txBox="1"/>
          <p:nvPr/>
        </p:nvSpPr>
        <p:spPr>
          <a:xfrm>
            <a:off x="7779673" y="1191573"/>
            <a:ext cx="4603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b="1" dirty="0" smtClean="0">
                <a:solidFill>
                  <a:schemeClr val="accent6">
                    <a:lumMod val="50000"/>
                  </a:schemeClr>
                </a:solidFill>
              </a:rPr>
              <a:t>2015</a:t>
            </a:r>
            <a:endParaRPr lang="de-DE" sz="105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9" name="Textfeld 88"/>
          <p:cNvSpPr txBox="1"/>
          <p:nvPr/>
        </p:nvSpPr>
        <p:spPr>
          <a:xfrm>
            <a:off x="1473949" y="1191573"/>
            <a:ext cx="4603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b="1" dirty="0" smtClean="0">
                <a:solidFill>
                  <a:schemeClr val="bg1"/>
                </a:solidFill>
              </a:rPr>
              <a:t>1965</a:t>
            </a:r>
            <a:endParaRPr lang="de-DE" sz="1050" b="1" dirty="0">
              <a:solidFill>
                <a:schemeClr val="bg1"/>
              </a:solidFill>
            </a:endParaRPr>
          </a:p>
        </p:txBody>
      </p:sp>
      <p:sp>
        <p:nvSpPr>
          <p:cNvPr id="90" name="Rechteck 89"/>
          <p:cNvSpPr/>
          <p:nvPr/>
        </p:nvSpPr>
        <p:spPr>
          <a:xfrm>
            <a:off x="323527" y="237700"/>
            <a:ext cx="1296000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1" name="Textfeld 90"/>
          <p:cNvSpPr txBox="1"/>
          <p:nvPr/>
        </p:nvSpPr>
        <p:spPr>
          <a:xfrm>
            <a:off x="359531" y="280438"/>
            <a:ext cx="14138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Calibri" pitchFamily="34" charset="0"/>
              </a:rPr>
              <a:t>Klaus </a:t>
            </a:r>
            <a:r>
              <a:rPr lang="en-US" sz="1400" b="1" dirty="0" err="1" smtClean="0">
                <a:solidFill>
                  <a:srgbClr val="FFFFFF"/>
                </a:solidFill>
                <a:latin typeface="Calibri" pitchFamily="34" charset="0"/>
              </a:rPr>
              <a:t>Knüpffer</a:t>
            </a:r>
            <a:endParaRPr lang="en-US" sz="1400" b="1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2" name="Rechteck 91"/>
          <p:cNvSpPr/>
          <p:nvPr/>
        </p:nvSpPr>
        <p:spPr>
          <a:xfrm>
            <a:off x="-7200" y="237700"/>
            <a:ext cx="288032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3" name="Textfeld 92"/>
          <p:cNvSpPr txBox="1"/>
          <p:nvPr/>
        </p:nvSpPr>
        <p:spPr>
          <a:xfrm>
            <a:off x="-508" y="273704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rgbClr val="FFFFFF"/>
                </a:solidFill>
                <a:latin typeface="Calibri" pitchFamily="34" charset="0"/>
              </a:rPr>
              <a:t>2</a:t>
            </a:r>
            <a:endParaRPr lang="de-DE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 bwMode="auto">
          <a:xfrm>
            <a:off x="675579" y="3019425"/>
            <a:ext cx="7563545" cy="2057400"/>
          </a:xfrm>
          <a:prstGeom prst="rect">
            <a:avLst/>
          </a:prstGeom>
          <a:solidFill>
            <a:schemeClr val="bg1"/>
          </a:solidFill>
          <a:ln w="12700">
            <a:solidFill>
              <a:srgbClr val="0198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06.01.2015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Statistical Interpretation in Germany - the last 50 Years | Meteo Service weather research GmbH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997707" y="1800225"/>
            <a:ext cx="68699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Bob once asked how a three-man company can do all this MOS stuff. One answer is: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 marL="355600" indent="-355600">
              <a:buFont typeface="Wingdings" pitchFamily="2" charset="2"/>
              <a:buChar char="ü"/>
            </a:pPr>
            <a:r>
              <a:rPr lang="en-US" sz="2400" dirty="0" smtClean="0"/>
              <a:t>Only general solutions which work for all elements (or at least classes of elements) are used and</a:t>
            </a:r>
          </a:p>
          <a:p>
            <a:pPr marL="355600" indent="-355600">
              <a:buFont typeface="Wingdings" pitchFamily="2" charset="2"/>
              <a:buChar char="ü"/>
            </a:pPr>
            <a:r>
              <a:rPr lang="en-US" sz="2400" dirty="0" smtClean="0"/>
              <a:t>high level informatics designed by D. </a:t>
            </a:r>
            <a:r>
              <a:rPr lang="en-US" sz="2400" dirty="0" err="1" smtClean="0"/>
              <a:t>Haalman</a:t>
            </a:r>
            <a:r>
              <a:rPr lang="en-US" sz="2400" dirty="0" smtClean="0"/>
              <a:t> developed 20 years ago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de-DE" sz="2400" dirty="0"/>
          </a:p>
        </p:txBody>
      </p:sp>
      <p:sp>
        <p:nvSpPr>
          <p:cNvPr id="15" name="Rechteck 14"/>
          <p:cNvSpPr/>
          <p:nvPr/>
        </p:nvSpPr>
        <p:spPr>
          <a:xfrm>
            <a:off x="323527" y="237700"/>
            <a:ext cx="1296000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359531" y="280438"/>
            <a:ext cx="14138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Calibri" pitchFamily="34" charset="0"/>
              </a:rPr>
              <a:t>Klaus </a:t>
            </a:r>
            <a:r>
              <a:rPr lang="en-US" sz="1400" b="1" dirty="0" err="1" smtClean="0">
                <a:solidFill>
                  <a:srgbClr val="FFFFFF"/>
                </a:solidFill>
                <a:latin typeface="Calibri" pitchFamily="34" charset="0"/>
              </a:rPr>
              <a:t>Knüpffer</a:t>
            </a:r>
            <a:endParaRPr lang="en-US" sz="1400" b="1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-7200" y="237700"/>
            <a:ext cx="288032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-508" y="273704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rgbClr val="FFFFFF"/>
                </a:solidFill>
                <a:latin typeface="Calibri" pitchFamily="34" charset="0"/>
              </a:rPr>
              <a:t>2</a:t>
            </a:r>
            <a:endParaRPr lang="de-DE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6" name="Rechteck 25"/>
          <p:cNvSpPr/>
          <p:nvPr/>
        </p:nvSpPr>
        <p:spPr bwMode="auto">
          <a:xfrm>
            <a:off x="675580" y="3019425"/>
            <a:ext cx="108000" cy="2057400"/>
          </a:xfrm>
          <a:prstGeom prst="rect">
            <a:avLst/>
          </a:prstGeom>
          <a:solidFill>
            <a:srgbClr val="0198FF"/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06.01.2015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Statistical Interpretation in Germany - the last 50 Years | Meteo Service weather research GmbH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482827" y="1380250"/>
            <a:ext cx="794679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buFont typeface="Wingdings" pitchFamily="2" charset="2"/>
              <a:buChar char="ü"/>
            </a:pPr>
            <a:r>
              <a:rPr lang="en-US" sz="2000" dirty="0" smtClean="0"/>
              <a:t>Last but not least: MOS is a perfect way to combine all the valuable</a:t>
            </a:r>
            <a:br>
              <a:rPr lang="en-US" sz="2000" dirty="0" smtClean="0"/>
            </a:br>
            <a:r>
              <a:rPr lang="en-US" sz="2000" dirty="0" smtClean="0"/>
              <a:t> predictive information we </a:t>
            </a:r>
            <a:r>
              <a:rPr lang="en-US" sz="2000" dirty="0" smtClean="0"/>
              <a:t>gather</a:t>
            </a:r>
          </a:p>
          <a:p>
            <a:pPr marL="273050" indent="-273050"/>
            <a:endParaRPr lang="en-US" sz="2000" dirty="0" smtClean="0"/>
          </a:p>
          <a:p>
            <a:pPr marL="273050" indent="-273050">
              <a:buFont typeface="Wingdings" pitchFamily="2" charset="2"/>
              <a:buChar char="ü"/>
            </a:pPr>
            <a:r>
              <a:rPr lang="en-US" sz="2000" dirty="0" smtClean="0"/>
              <a:t>The better the numerical </a:t>
            </a:r>
            <a:r>
              <a:rPr lang="en-US" sz="2000" dirty="0" smtClean="0"/>
              <a:t>models </a:t>
            </a:r>
            <a:r>
              <a:rPr lang="en-US" sz="2000" dirty="0" smtClean="0"/>
              <a:t>the better the </a:t>
            </a:r>
            <a:r>
              <a:rPr lang="en-US" sz="2000" dirty="0" smtClean="0"/>
              <a:t>MOS, </a:t>
            </a:r>
            <a:r>
              <a:rPr lang="en-US" sz="2000" dirty="0" smtClean="0"/>
              <a:t>and the better</a:t>
            </a:r>
            <a:br>
              <a:rPr lang="en-US" sz="2000" dirty="0" smtClean="0"/>
            </a:br>
            <a:r>
              <a:rPr lang="en-US" sz="2000" dirty="0" smtClean="0"/>
              <a:t> the MOS the better the final forecaster</a:t>
            </a:r>
          </a:p>
          <a:p>
            <a:pPr marL="273050" indent="-273050"/>
            <a:endParaRPr lang="en-US" sz="2000" dirty="0" smtClean="0"/>
          </a:p>
          <a:p>
            <a:pPr marL="273050" indent="-273050"/>
            <a:r>
              <a:rPr lang="en-US" sz="2000" dirty="0" smtClean="0"/>
              <a:t>            Co-operation between these three system components is the key</a:t>
            </a:r>
          </a:p>
          <a:p>
            <a:pPr marL="273050" indent="-273050">
              <a:buFont typeface="Wingdings" pitchFamily="2" charset="2"/>
              <a:buChar char="ü"/>
            </a:pPr>
            <a:endParaRPr lang="en-US" sz="2000" dirty="0" smtClean="0"/>
          </a:p>
          <a:p>
            <a:pPr marL="273050" indent="-273050">
              <a:buFont typeface="Wingdings" pitchFamily="2" charset="2"/>
              <a:buChar char="ü"/>
            </a:pPr>
            <a:r>
              <a:rPr lang="en-US" sz="2000" dirty="0" smtClean="0"/>
              <a:t>Comparative </a:t>
            </a:r>
            <a:r>
              <a:rPr lang="en-US" sz="2000" dirty="0" smtClean="0"/>
              <a:t>verification and competitions are powerful tools to</a:t>
            </a:r>
            <a:br>
              <a:rPr lang="en-US" sz="2000" dirty="0" smtClean="0"/>
            </a:br>
            <a:r>
              <a:rPr lang="en-US" sz="2000" dirty="0" smtClean="0"/>
              <a:t> explore strengths and weaknesses of the </a:t>
            </a:r>
            <a:r>
              <a:rPr lang="en-US" sz="2000" dirty="0" smtClean="0"/>
              <a:t>components, </a:t>
            </a:r>
            <a:r>
              <a:rPr lang="en-US" sz="2000" dirty="0" smtClean="0"/>
              <a:t>with the goal to</a:t>
            </a:r>
            <a:br>
              <a:rPr lang="en-US" sz="2000" dirty="0" smtClean="0"/>
            </a:br>
            <a:r>
              <a:rPr lang="en-US" sz="2000" dirty="0" smtClean="0"/>
              <a:t> further optimize the forecasting </a:t>
            </a:r>
            <a:r>
              <a:rPr lang="en-US" sz="2000" dirty="0" smtClean="0"/>
              <a:t>systems</a:t>
            </a:r>
          </a:p>
          <a:p>
            <a:pPr marL="273050" indent="-273050"/>
            <a:endParaRPr lang="en-US" sz="2000" dirty="0" smtClean="0"/>
          </a:p>
          <a:p>
            <a:pPr marL="273050" indent="-273050">
              <a:buFont typeface="Wingdings" pitchFamily="2" charset="2"/>
              <a:buChar char="ü"/>
            </a:pPr>
            <a:r>
              <a:rPr lang="en-US" sz="2000" dirty="0" smtClean="0"/>
              <a:t>We always think of Bob with </a:t>
            </a:r>
            <a:r>
              <a:rPr lang="en-US" sz="2000" dirty="0" smtClean="0"/>
              <a:t>gratitude, </a:t>
            </a:r>
            <a:r>
              <a:rPr lang="en-US" sz="2000" dirty="0" smtClean="0"/>
              <a:t>for the important milestones</a:t>
            </a:r>
            <a:br>
              <a:rPr lang="en-US" sz="2000" dirty="0" smtClean="0"/>
            </a:br>
            <a:r>
              <a:rPr lang="en-US" sz="2000" dirty="0" smtClean="0"/>
              <a:t> he has </a:t>
            </a:r>
            <a:r>
              <a:rPr lang="en-US" sz="2000" dirty="0" smtClean="0"/>
              <a:t>accomplished, </a:t>
            </a:r>
            <a:r>
              <a:rPr lang="en-US" sz="2000" dirty="0" smtClean="0"/>
              <a:t>to push our community further into that direction</a:t>
            </a:r>
          </a:p>
        </p:txBody>
      </p:sp>
      <p:sp>
        <p:nvSpPr>
          <p:cNvPr id="10" name="Pfeil nach rechts 9"/>
          <p:cNvSpPr/>
          <p:nvPr/>
        </p:nvSpPr>
        <p:spPr bwMode="auto">
          <a:xfrm>
            <a:off x="600817" y="3264477"/>
            <a:ext cx="486889" cy="296883"/>
          </a:xfrm>
          <a:prstGeom prst="rightArrow">
            <a:avLst/>
          </a:prstGeom>
          <a:solidFill>
            <a:srgbClr val="029ADD"/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Rechteck 15"/>
          <p:cNvSpPr/>
          <p:nvPr/>
        </p:nvSpPr>
        <p:spPr>
          <a:xfrm>
            <a:off x="323527" y="237700"/>
            <a:ext cx="1296000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/>
          <p:cNvSpPr txBox="1"/>
          <p:nvPr/>
        </p:nvSpPr>
        <p:spPr>
          <a:xfrm>
            <a:off x="359531" y="280438"/>
            <a:ext cx="14138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Calibri" pitchFamily="34" charset="0"/>
              </a:rPr>
              <a:t>Klaus </a:t>
            </a:r>
            <a:r>
              <a:rPr lang="en-US" sz="1400" b="1" dirty="0" err="1" smtClean="0">
                <a:solidFill>
                  <a:srgbClr val="FFFFFF"/>
                </a:solidFill>
                <a:latin typeface="Calibri" pitchFamily="34" charset="0"/>
              </a:rPr>
              <a:t>Knüpffer</a:t>
            </a:r>
            <a:endParaRPr lang="en-US" sz="1400" b="1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-7200" y="237700"/>
            <a:ext cx="288032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/>
          <p:cNvSpPr txBox="1"/>
          <p:nvPr/>
        </p:nvSpPr>
        <p:spPr>
          <a:xfrm>
            <a:off x="-508" y="273704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rgbClr val="FFFFFF"/>
                </a:solidFill>
                <a:latin typeface="Calibri" pitchFamily="34" charset="0"/>
              </a:rPr>
              <a:t>2</a:t>
            </a:r>
            <a:endParaRPr lang="de-DE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oliennummernplatzhalt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45" name="Fußzeilenplatzhalter 4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Statistical Interpretation in Germany - the last 50 Years | </a:t>
            </a:r>
            <a:r>
              <a:rPr lang="en-US" dirty="0" err="1" smtClean="0"/>
              <a:t>Meteo</a:t>
            </a:r>
            <a:r>
              <a:rPr lang="en-US" dirty="0" smtClean="0"/>
              <a:t> Service weather research GmbH</a:t>
            </a:r>
            <a:endParaRPr lang="de-DE" dirty="0"/>
          </a:p>
        </p:txBody>
      </p:sp>
      <p:sp>
        <p:nvSpPr>
          <p:cNvPr id="50" name="Datumsplatzhalter 4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06.01.2015</a:t>
            </a:r>
            <a:endParaRPr lang="de-DE" dirty="0"/>
          </a:p>
        </p:txBody>
      </p:sp>
      <p:sp>
        <p:nvSpPr>
          <p:cNvPr id="51" name="Rechteck 50"/>
          <p:cNvSpPr/>
          <p:nvPr/>
        </p:nvSpPr>
        <p:spPr>
          <a:xfrm>
            <a:off x="323527" y="237700"/>
            <a:ext cx="1296000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Textfeld 55"/>
          <p:cNvSpPr txBox="1"/>
          <p:nvPr/>
        </p:nvSpPr>
        <p:spPr>
          <a:xfrm>
            <a:off x="359531" y="280438"/>
            <a:ext cx="14138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Calibri" pitchFamily="34" charset="0"/>
              </a:rPr>
              <a:t>Klaus </a:t>
            </a:r>
            <a:r>
              <a:rPr lang="en-US" sz="1400" b="1" dirty="0" err="1" smtClean="0">
                <a:solidFill>
                  <a:srgbClr val="FFFFFF"/>
                </a:solidFill>
                <a:latin typeface="Calibri" pitchFamily="34" charset="0"/>
              </a:rPr>
              <a:t>Knüpffer</a:t>
            </a:r>
            <a:endParaRPr lang="en-US" sz="1400" b="1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7" name="Rechteck 56"/>
          <p:cNvSpPr/>
          <p:nvPr/>
        </p:nvSpPr>
        <p:spPr>
          <a:xfrm>
            <a:off x="-7200" y="237700"/>
            <a:ext cx="288032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Textfeld 61"/>
          <p:cNvSpPr txBox="1"/>
          <p:nvPr/>
        </p:nvSpPr>
        <p:spPr>
          <a:xfrm>
            <a:off x="-508" y="273704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rgbClr val="FFFFFF"/>
                </a:solidFill>
                <a:latin typeface="Calibri" pitchFamily="34" charset="0"/>
              </a:rPr>
              <a:t>2</a:t>
            </a:r>
            <a:endParaRPr lang="de-DE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3" name="Rechteck 62"/>
          <p:cNvSpPr/>
          <p:nvPr/>
        </p:nvSpPr>
        <p:spPr>
          <a:xfrm>
            <a:off x="1867177" y="4743450"/>
            <a:ext cx="57269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Bob, ever shining diamond, we wish you a long life, in the dark room - keeping beating ghosts off – and outside: Always among the ones who honest you and who love you.</a:t>
            </a:r>
            <a:endParaRPr lang="de-DE" sz="2000" b="1" dirty="0"/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0750" y="1343025"/>
            <a:ext cx="47625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74476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2294781"/>
            <a:ext cx="9144000" cy="864096"/>
          </a:xfrm>
          <a:prstGeom prst="rect">
            <a:avLst/>
          </a:prstGeom>
          <a:solidFill>
            <a:srgbClr val="0198FF">
              <a:alpha val="79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Thank you for your attention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411760" y="3574757"/>
            <a:ext cx="309634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We welcome your questions, suggestions, comments!</a:t>
            </a:r>
            <a:endParaRPr lang="de-DE" sz="19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762249" y="4688324"/>
            <a:ext cx="1660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klaus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@mswr.de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771800" y="5086511"/>
            <a:ext cx="1514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www.mswr.de</a:t>
            </a:r>
            <a:endParaRPr lang="de-DE" sz="18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sp>
        <p:nvSpPr>
          <p:cNvPr id="13" name="Foliennummernplatzhalter 43"/>
          <p:cNvSpPr>
            <a:spLocks noGrp="1"/>
          </p:cNvSpPr>
          <p:nvPr>
            <p:ph type="sldNum" sz="quarter" idx="12"/>
          </p:nvPr>
        </p:nvSpPr>
        <p:spPr>
          <a:xfrm>
            <a:off x="6687343" y="6470650"/>
            <a:ext cx="2133600" cy="365125"/>
          </a:xfrm>
        </p:spPr>
        <p:txBody>
          <a:bodyPr/>
          <a:lstStyle/>
          <a:p>
            <a:fld id="{9DC1E638-3F78-4E0D-883A-B278700C48C0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14" name="Datumsplatzhalter 49"/>
          <p:cNvSpPr>
            <a:spLocks noGrp="1"/>
          </p:cNvSpPr>
          <p:nvPr>
            <p:ph type="dt" sz="half" idx="10"/>
          </p:nvPr>
        </p:nvSpPr>
        <p:spPr>
          <a:xfrm>
            <a:off x="323849" y="6470650"/>
            <a:ext cx="2133600" cy="365125"/>
          </a:xfrm>
        </p:spPr>
        <p:txBody>
          <a:bodyPr/>
          <a:lstStyle/>
          <a:p>
            <a:r>
              <a:rPr lang="de-DE" dirty="0" smtClean="0"/>
              <a:t>06.01.2015</a:t>
            </a:r>
            <a:endParaRPr lang="de-DE" dirty="0"/>
          </a:p>
        </p:txBody>
      </p:sp>
      <p:sp>
        <p:nvSpPr>
          <p:cNvPr id="16" name="Fußzeilenplatzhalter 44"/>
          <p:cNvSpPr>
            <a:spLocks noGrp="1"/>
          </p:cNvSpPr>
          <p:nvPr>
            <p:ph type="ftr" sz="quarter" idx="11"/>
          </p:nvPr>
        </p:nvSpPr>
        <p:spPr>
          <a:xfrm>
            <a:off x="1388224" y="6470650"/>
            <a:ext cx="6334299" cy="365125"/>
          </a:xfrm>
        </p:spPr>
        <p:txBody>
          <a:bodyPr/>
          <a:lstStyle/>
          <a:p>
            <a:r>
              <a:rPr lang="en-US" dirty="0" smtClean="0"/>
              <a:t>Statistical Interpretation in Germany - the last 50 Years | </a:t>
            </a:r>
            <a:r>
              <a:rPr lang="en-US" dirty="0" err="1" smtClean="0"/>
              <a:t>Meteo</a:t>
            </a:r>
            <a:r>
              <a:rPr lang="en-US" dirty="0" smtClean="0"/>
              <a:t> Service weather research GmbH</a:t>
            </a:r>
            <a:endParaRPr lang="de-DE" dirty="0"/>
          </a:p>
        </p:txBody>
      </p:sp>
      <p:pic>
        <p:nvPicPr>
          <p:cNvPr id="1026" name="Picture 2" descr="C:\Users\Robert\Desktop\mswr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674" y="244206"/>
            <a:ext cx="6254750" cy="1709737"/>
          </a:xfrm>
          <a:prstGeom prst="rect">
            <a:avLst/>
          </a:prstGeom>
          <a:noFill/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5740" y="4735949"/>
            <a:ext cx="3524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90774" y="5050274"/>
            <a:ext cx="4000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hteck 11"/>
          <p:cNvSpPr/>
          <p:nvPr/>
        </p:nvSpPr>
        <p:spPr>
          <a:xfrm>
            <a:off x="2762249" y="5827633"/>
            <a:ext cx="2349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konrad.balzer@gmx.de</a:t>
            </a:r>
            <a:endParaRPr lang="de-DE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9349" y="5888474"/>
            <a:ext cx="3524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7010" y="522979"/>
            <a:ext cx="996768" cy="124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hteck 17"/>
          <p:cNvSpPr/>
          <p:nvPr/>
        </p:nvSpPr>
        <p:spPr bwMode="auto">
          <a:xfrm>
            <a:off x="6978311" y="267796"/>
            <a:ext cx="1951757" cy="1648047"/>
          </a:xfrm>
          <a:prstGeom prst="rect">
            <a:avLst/>
          </a:prstGeom>
          <a:solidFill>
            <a:schemeClr val="bg1">
              <a:alpha val="18000"/>
            </a:schemeClr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Rechteck 18"/>
          <p:cNvSpPr/>
          <p:nvPr/>
        </p:nvSpPr>
        <p:spPr bwMode="auto">
          <a:xfrm>
            <a:off x="323849" y="2076450"/>
            <a:ext cx="276226" cy="1498307"/>
          </a:xfrm>
          <a:prstGeom prst="rect">
            <a:avLst/>
          </a:prstGeom>
          <a:solidFill>
            <a:schemeClr val="bg1"/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06.01.2015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Statistical Interpretation in Germany - the last 50 Years | Meteo Service weather research GmbH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13" name="Flussdiagramm: Prozess 12"/>
          <p:cNvSpPr/>
          <p:nvPr/>
        </p:nvSpPr>
        <p:spPr>
          <a:xfrm>
            <a:off x="323528" y="1858032"/>
            <a:ext cx="2088232" cy="46801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Flussdiagramm: Prozess 13"/>
          <p:cNvSpPr/>
          <p:nvPr/>
        </p:nvSpPr>
        <p:spPr>
          <a:xfrm>
            <a:off x="2411760" y="1858033"/>
            <a:ext cx="5976664" cy="46800"/>
          </a:xfrm>
          <a:prstGeom prst="flowChartProcess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324036" y="1389980"/>
            <a:ext cx="8064388" cy="4680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b="1" dirty="0" smtClean="0">
                <a:solidFill>
                  <a:srgbClr val="029ADD"/>
                </a:solidFill>
              </a:rPr>
              <a:t>Outline</a:t>
            </a:r>
            <a:endParaRPr lang="en-US" sz="3600" b="1" dirty="0" smtClean="0">
              <a:solidFill>
                <a:schemeClr val="tx1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1593971" y="4043025"/>
            <a:ext cx="24775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Konrad Balzer</a:t>
            </a:r>
            <a:endParaRPr lang="de-DE" sz="3200" dirty="0"/>
          </a:p>
        </p:txBody>
      </p:sp>
      <p:sp>
        <p:nvSpPr>
          <p:cNvPr id="24" name="Textfeld 23"/>
          <p:cNvSpPr txBox="1"/>
          <p:nvPr/>
        </p:nvSpPr>
        <p:spPr>
          <a:xfrm>
            <a:off x="5101584" y="4043025"/>
            <a:ext cx="25939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Klaus </a:t>
            </a:r>
            <a:r>
              <a:rPr lang="de-DE" sz="3200" dirty="0" err="1" smtClean="0"/>
              <a:t>Knüpffer</a:t>
            </a:r>
            <a:endParaRPr lang="de-DE" sz="3200" dirty="0"/>
          </a:p>
        </p:txBody>
      </p:sp>
      <p:grpSp>
        <p:nvGrpSpPr>
          <p:cNvPr id="16" name="Group 3"/>
          <p:cNvGrpSpPr>
            <a:grpSpLocks/>
          </p:cNvGrpSpPr>
          <p:nvPr/>
        </p:nvGrpSpPr>
        <p:grpSpPr bwMode="auto">
          <a:xfrm>
            <a:off x="628383" y="3284355"/>
            <a:ext cx="7611535" cy="506595"/>
            <a:chOff x="6590" y="1863"/>
            <a:chExt cx="11758" cy="632"/>
          </a:xfrm>
          <a:solidFill>
            <a:schemeClr val="bg1">
              <a:lumMod val="50000"/>
            </a:schemeClr>
          </a:solidFill>
        </p:grpSpPr>
        <p:sp>
          <p:nvSpPr>
            <p:cNvPr id="17" name="AutoShape 4"/>
            <p:cNvSpPr>
              <a:spLocks noChangeArrowheads="1"/>
            </p:cNvSpPr>
            <p:nvPr/>
          </p:nvSpPr>
          <p:spPr bwMode="gray">
            <a:xfrm>
              <a:off x="6590" y="1867"/>
              <a:ext cx="1143" cy="622"/>
            </a:xfrm>
            <a:prstGeom prst="homePlate">
              <a:avLst>
                <a:gd name="adj" fmla="val 26756"/>
              </a:avLst>
            </a:prstGeom>
            <a:solidFill>
              <a:srgbClr val="7F7F7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lIns="46800" tIns="46800" rIns="46800" bIns="46800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    </a:t>
              </a:r>
            </a:p>
          </p:txBody>
        </p:sp>
        <p:sp>
          <p:nvSpPr>
            <p:cNvPr id="19" name="AutoShape 6"/>
            <p:cNvSpPr>
              <a:spLocks noChangeArrowheads="1"/>
            </p:cNvSpPr>
            <p:nvPr/>
          </p:nvSpPr>
          <p:spPr bwMode="gray">
            <a:xfrm>
              <a:off x="7669" y="1867"/>
              <a:ext cx="1143" cy="622"/>
            </a:xfrm>
            <a:prstGeom prst="chevron">
              <a:avLst>
                <a:gd name="adj" fmla="val 26594"/>
              </a:avLst>
            </a:prstGeom>
            <a:solidFill>
              <a:srgbClr val="029ADD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</a:t>
              </a:r>
            </a:p>
          </p:txBody>
        </p:sp>
        <p:sp>
          <p:nvSpPr>
            <p:cNvPr id="32" name="AutoShape 6"/>
            <p:cNvSpPr>
              <a:spLocks noChangeArrowheads="1"/>
            </p:cNvSpPr>
            <p:nvPr/>
          </p:nvSpPr>
          <p:spPr bwMode="gray">
            <a:xfrm>
              <a:off x="8723" y="1868"/>
              <a:ext cx="1143" cy="622"/>
            </a:xfrm>
            <a:prstGeom prst="chevron">
              <a:avLst>
                <a:gd name="adj" fmla="val 26594"/>
              </a:avLst>
            </a:prstGeom>
            <a:solidFill>
              <a:srgbClr val="029ADD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</a:t>
              </a:r>
            </a:p>
          </p:txBody>
        </p:sp>
        <p:sp>
          <p:nvSpPr>
            <p:cNvPr id="33" name="AutoShape 6"/>
            <p:cNvSpPr>
              <a:spLocks noChangeArrowheads="1"/>
            </p:cNvSpPr>
            <p:nvPr/>
          </p:nvSpPr>
          <p:spPr bwMode="gray">
            <a:xfrm>
              <a:off x="9783" y="1867"/>
              <a:ext cx="1143" cy="622"/>
            </a:xfrm>
            <a:prstGeom prst="chevron">
              <a:avLst>
                <a:gd name="adj" fmla="val 26594"/>
              </a:avLst>
            </a:prstGeom>
            <a:solidFill>
              <a:srgbClr val="029ADD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</a:t>
              </a:r>
            </a:p>
          </p:txBody>
        </p:sp>
        <p:sp>
          <p:nvSpPr>
            <p:cNvPr id="34" name="AutoShape 6"/>
            <p:cNvSpPr>
              <a:spLocks noChangeArrowheads="1"/>
            </p:cNvSpPr>
            <p:nvPr/>
          </p:nvSpPr>
          <p:spPr bwMode="gray">
            <a:xfrm>
              <a:off x="10841" y="1866"/>
              <a:ext cx="1143" cy="622"/>
            </a:xfrm>
            <a:prstGeom prst="chevron">
              <a:avLst>
                <a:gd name="adj" fmla="val 26594"/>
              </a:avLst>
            </a:prstGeom>
            <a:solidFill>
              <a:srgbClr val="029ADD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</a:t>
              </a:r>
            </a:p>
          </p:txBody>
        </p:sp>
        <p:sp>
          <p:nvSpPr>
            <p:cNvPr id="35" name="AutoShape 6"/>
            <p:cNvSpPr>
              <a:spLocks noChangeArrowheads="1"/>
            </p:cNvSpPr>
            <p:nvPr/>
          </p:nvSpPr>
          <p:spPr bwMode="gray">
            <a:xfrm>
              <a:off x="11908" y="1866"/>
              <a:ext cx="1143" cy="622"/>
            </a:xfrm>
            <a:prstGeom prst="chevron">
              <a:avLst>
                <a:gd name="adj" fmla="val 26594"/>
              </a:avLst>
            </a:prstGeom>
            <a:solidFill>
              <a:srgbClr val="029ADD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</a:t>
              </a:r>
            </a:p>
          </p:txBody>
        </p:sp>
        <p:sp>
          <p:nvSpPr>
            <p:cNvPr id="36" name="AutoShape 6"/>
            <p:cNvSpPr>
              <a:spLocks noChangeArrowheads="1"/>
            </p:cNvSpPr>
            <p:nvPr/>
          </p:nvSpPr>
          <p:spPr bwMode="gray">
            <a:xfrm>
              <a:off x="12975" y="1866"/>
              <a:ext cx="1143" cy="622"/>
            </a:xfrm>
            <a:prstGeom prst="chevron">
              <a:avLst>
                <a:gd name="adj" fmla="val 26594"/>
              </a:avLst>
            </a:prstGeom>
            <a:solidFill>
              <a:srgbClr val="029ADD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</a:t>
              </a:r>
            </a:p>
          </p:txBody>
        </p:sp>
        <p:sp>
          <p:nvSpPr>
            <p:cNvPr id="37" name="AutoShape 6"/>
            <p:cNvSpPr>
              <a:spLocks noChangeArrowheads="1"/>
            </p:cNvSpPr>
            <p:nvPr/>
          </p:nvSpPr>
          <p:spPr bwMode="gray">
            <a:xfrm>
              <a:off x="14034" y="1865"/>
              <a:ext cx="1143" cy="622"/>
            </a:xfrm>
            <a:prstGeom prst="chevron">
              <a:avLst>
                <a:gd name="adj" fmla="val 26594"/>
              </a:avLst>
            </a:prstGeom>
            <a:solidFill>
              <a:srgbClr val="029ADD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</a:t>
              </a:r>
            </a:p>
          </p:txBody>
        </p:sp>
        <p:sp>
          <p:nvSpPr>
            <p:cNvPr id="38" name="AutoShape 6"/>
            <p:cNvSpPr>
              <a:spLocks noChangeArrowheads="1"/>
            </p:cNvSpPr>
            <p:nvPr/>
          </p:nvSpPr>
          <p:spPr bwMode="gray">
            <a:xfrm>
              <a:off x="15096" y="1873"/>
              <a:ext cx="1143" cy="622"/>
            </a:xfrm>
            <a:prstGeom prst="chevron">
              <a:avLst>
                <a:gd name="adj" fmla="val 26594"/>
              </a:avLst>
            </a:prstGeom>
            <a:solidFill>
              <a:srgbClr val="029ADD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</a:t>
              </a:r>
            </a:p>
          </p:txBody>
        </p:sp>
        <p:sp>
          <p:nvSpPr>
            <p:cNvPr id="39" name="AutoShape 6"/>
            <p:cNvSpPr>
              <a:spLocks noChangeArrowheads="1"/>
            </p:cNvSpPr>
            <p:nvPr/>
          </p:nvSpPr>
          <p:spPr bwMode="gray">
            <a:xfrm>
              <a:off x="16157" y="1863"/>
              <a:ext cx="1143" cy="622"/>
            </a:xfrm>
            <a:prstGeom prst="chevron">
              <a:avLst>
                <a:gd name="adj" fmla="val 26594"/>
              </a:avLst>
            </a:prstGeom>
            <a:solidFill>
              <a:srgbClr val="029ADD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</a:t>
              </a:r>
            </a:p>
          </p:txBody>
        </p:sp>
        <p:sp>
          <p:nvSpPr>
            <p:cNvPr id="40" name="AutoShape 6"/>
            <p:cNvSpPr>
              <a:spLocks noChangeArrowheads="1"/>
            </p:cNvSpPr>
            <p:nvPr/>
          </p:nvSpPr>
          <p:spPr bwMode="gray">
            <a:xfrm>
              <a:off x="17205" y="1873"/>
              <a:ext cx="1143" cy="622"/>
            </a:xfrm>
            <a:prstGeom prst="chevron">
              <a:avLst>
                <a:gd name="adj" fmla="val 26594"/>
              </a:avLst>
            </a:prstGeom>
            <a:solidFill>
              <a:srgbClr val="029ADD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</a:t>
              </a:r>
            </a:p>
          </p:txBody>
        </p:sp>
      </p:grpSp>
      <p:sp>
        <p:nvSpPr>
          <p:cNvPr id="42" name="Textfeld 41"/>
          <p:cNvSpPr txBox="1"/>
          <p:nvPr/>
        </p:nvSpPr>
        <p:spPr>
          <a:xfrm>
            <a:off x="7575562" y="336564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2015</a:t>
            </a:r>
            <a:endParaRPr lang="de-DE" b="1" dirty="0">
              <a:solidFill>
                <a:schemeClr val="bg1"/>
              </a:solidFill>
            </a:endParaRPr>
          </a:p>
        </p:txBody>
      </p:sp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2844" y="3414635"/>
            <a:ext cx="580165" cy="29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1200000" lon="7499979" rev="0"/>
            </a:camera>
            <a:lightRig rig="threePt" dir="t"/>
          </a:scene3d>
        </p:spPr>
      </p:pic>
      <p:sp>
        <p:nvSpPr>
          <p:cNvPr id="44" name="Textfeld 43"/>
          <p:cNvSpPr txBox="1"/>
          <p:nvPr/>
        </p:nvSpPr>
        <p:spPr>
          <a:xfrm>
            <a:off x="4881737" y="336701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1990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1403471" y="3367010"/>
            <a:ext cx="682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1965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46" name="Rechteck 45"/>
          <p:cNvSpPr/>
          <p:nvPr/>
        </p:nvSpPr>
        <p:spPr>
          <a:xfrm>
            <a:off x="323528" y="2383482"/>
            <a:ext cx="813125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</a:rPr>
              <a:t>Statistical Interpretation in Germany – </a:t>
            </a:r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</a:rPr>
              <a:t>the last </a:t>
            </a:r>
            <a:r>
              <a:rPr lang="en-US" sz="2600" b="1" dirty="0" smtClean="0">
                <a:solidFill>
                  <a:srgbClr val="029ADD"/>
                </a:solidFill>
              </a:rPr>
              <a:t>50 Years</a:t>
            </a:r>
          </a:p>
        </p:txBody>
      </p:sp>
      <p:pic>
        <p:nvPicPr>
          <p:cNvPr id="50" name="Grafik 49" descr="k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4819" y="4891600"/>
            <a:ext cx="828554" cy="993771"/>
          </a:xfrm>
          <a:prstGeom prst="rect">
            <a:avLst/>
          </a:prstGeom>
        </p:spPr>
      </p:pic>
      <p:pic>
        <p:nvPicPr>
          <p:cNvPr id="51" name="Grafik 50" descr="b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24024" y="4891600"/>
            <a:ext cx="828553" cy="993771"/>
          </a:xfrm>
          <a:prstGeom prst="rect">
            <a:avLst/>
          </a:prstGeom>
        </p:spPr>
      </p:pic>
      <p:sp>
        <p:nvSpPr>
          <p:cNvPr id="52" name="Textfeld 51"/>
          <p:cNvSpPr txBox="1"/>
          <p:nvPr/>
        </p:nvSpPr>
        <p:spPr>
          <a:xfrm>
            <a:off x="624356" y="3365740"/>
            <a:ext cx="825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1950s</a:t>
            </a:r>
            <a:endParaRPr lang="de-DE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06.01.2015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Statistical Interpretation in Germany - the last 50 Years | Meteo Service weather research GmbH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21" name="Rechteck 20"/>
          <p:cNvSpPr/>
          <p:nvPr/>
        </p:nvSpPr>
        <p:spPr>
          <a:xfrm>
            <a:off x="581024" y="1933575"/>
            <a:ext cx="7957355" cy="41433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marL="205200" lvl="0"/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During the 1950s the question had been debated:</a:t>
            </a:r>
          </a:p>
          <a:p>
            <a:pPr marL="205200" lvl="0"/>
            <a:endParaRPr lang="en-US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 marL="490950" lvl="0" indent="-285750">
              <a:buFontTx/>
              <a:buChar char="-"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deductive, dynamic modeling based on laws of physics </a:t>
            </a:r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</a:rPr>
              <a:t>or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  <a:p>
            <a:pPr marL="490950" indent="-285750">
              <a:lnSpc>
                <a:spcPct val="150000"/>
              </a:lnSpc>
              <a:buFontTx/>
              <a:buChar char="-"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inductive, statistical approach</a:t>
            </a:r>
          </a:p>
          <a:p>
            <a:pPr marL="490950" indent="-285750">
              <a:lnSpc>
                <a:spcPct val="150000"/>
              </a:lnSpc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Today we know: The answer is 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and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, not </a:t>
            </a:r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</a:rPr>
              <a:t>or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25" name="Rechteck 24"/>
          <p:cNvSpPr/>
          <p:nvPr/>
        </p:nvSpPr>
        <p:spPr>
          <a:xfrm>
            <a:off x="323528" y="237700"/>
            <a:ext cx="1249221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Textfeld 25"/>
          <p:cNvSpPr txBox="1"/>
          <p:nvPr/>
        </p:nvSpPr>
        <p:spPr>
          <a:xfrm>
            <a:off x="359532" y="280438"/>
            <a:ext cx="1213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FFFFFF"/>
                </a:solidFill>
                <a:latin typeface="Calibri" pitchFamily="34" charset="0"/>
              </a:rPr>
              <a:t>Konrad</a:t>
            </a:r>
            <a:r>
              <a:rPr lang="en-US" sz="1400" b="1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  <a:latin typeface="Calibri" pitchFamily="34" charset="0"/>
              </a:rPr>
              <a:t>Balzer</a:t>
            </a:r>
            <a:endParaRPr lang="en-US" sz="1400" b="1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-7200" y="237700"/>
            <a:ext cx="288032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Textfeld 27"/>
          <p:cNvSpPr txBox="1"/>
          <p:nvPr/>
        </p:nvSpPr>
        <p:spPr>
          <a:xfrm>
            <a:off x="-508" y="273704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rgbClr val="FFFFFF"/>
                </a:solidFill>
                <a:latin typeface="Calibri" pitchFamily="34" charset="0"/>
              </a:rPr>
              <a:t>1</a:t>
            </a:r>
            <a:endParaRPr lang="de-DE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10" name="Group 3"/>
          <p:cNvGrpSpPr>
            <a:grpSpLocks/>
          </p:cNvGrpSpPr>
          <p:nvPr/>
        </p:nvGrpSpPr>
        <p:grpSpPr bwMode="auto">
          <a:xfrm>
            <a:off x="619919" y="1201693"/>
            <a:ext cx="7759976" cy="234271"/>
            <a:chOff x="247" y="1866"/>
            <a:chExt cx="16367" cy="670"/>
          </a:xfrm>
          <a:solidFill>
            <a:schemeClr val="bg1">
              <a:lumMod val="50000"/>
            </a:schemeClr>
          </a:solidFill>
        </p:grpSpPr>
        <p:sp>
          <p:nvSpPr>
            <p:cNvPr id="11" name="AutoShape 4"/>
            <p:cNvSpPr>
              <a:spLocks noChangeArrowheads="1"/>
            </p:cNvSpPr>
            <p:nvPr/>
          </p:nvSpPr>
          <p:spPr bwMode="gray">
            <a:xfrm>
              <a:off x="247" y="1867"/>
              <a:ext cx="1557" cy="669"/>
            </a:xfrm>
            <a:prstGeom prst="homePlate">
              <a:avLst>
                <a:gd name="adj" fmla="val 26756"/>
              </a:avLst>
            </a:prstGeom>
            <a:solidFill>
              <a:srgbClr val="FFC00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46800" tIns="46800" rIns="46800" bIns="46800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    </a:t>
              </a:r>
            </a:p>
          </p:txBody>
        </p:sp>
        <p:sp>
          <p:nvSpPr>
            <p:cNvPr id="22" name="AutoShape 6"/>
            <p:cNvSpPr>
              <a:spLocks noChangeArrowheads="1"/>
            </p:cNvSpPr>
            <p:nvPr/>
          </p:nvSpPr>
          <p:spPr bwMode="gray">
            <a:xfrm>
              <a:off x="1740" y="1866"/>
              <a:ext cx="1559" cy="670"/>
            </a:xfrm>
            <a:prstGeom prst="chevron">
              <a:avLst>
                <a:gd name="adj" fmla="val 26594"/>
              </a:avLst>
            </a:prstGeom>
            <a:solidFill>
              <a:srgbClr val="0198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</a:t>
              </a:r>
            </a:p>
          </p:txBody>
        </p:sp>
        <p:sp>
          <p:nvSpPr>
            <p:cNvPr id="38" name="AutoShape 6"/>
            <p:cNvSpPr>
              <a:spLocks noChangeArrowheads="1"/>
            </p:cNvSpPr>
            <p:nvPr/>
          </p:nvSpPr>
          <p:spPr bwMode="gray">
            <a:xfrm>
              <a:off x="3222" y="1866"/>
              <a:ext cx="1559" cy="670"/>
            </a:xfrm>
            <a:prstGeom prst="chevron">
              <a:avLst>
                <a:gd name="adj" fmla="val 26594"/>
              </a:avLst>
            </a:prstGeom>
            <a:solidFill>
              <a:srgbClr val="0198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</a:t>
              </a:r>
            </a:p>
          </p:txBody>
        </p:sp>
        <p:sp>
          <p:nvSpPr>
            <p:cNvPr id="39" name="AutoShape 6"/>
            <p:cNvSpPr>
              <a:spLocks noChangeArrowheads="1"/>
            </p:cNvSpPr>
            <p:nvPr/>
          </p:nvSpPr>
          <p:spPr bwMode="gray">
            <a:xfrm>
              <a:off x="4704" y="1866"/>
              <a:ext cx="1559" cy="670"/>
            </a:xfrm>
            <a:prstGeom prst="chevron">
              <a:avLst>
                <a:gd name="adj" fmla="val 26594"/>
              </a:avLst>
            </a:prstGeom>
            <a:solidFill>
              <a:srgbClr val="0198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</a:t>
              </a:r>
            </a:p>
          </p:txBody>
        </p:sp>
        <p:sp>
          <p:nvSpPr>
            <p:cNvPr id="40" name="AutoShape 6"/>
            <p:cNvSpPr>
              <a:spLocks noChangeArrowheads="1"/>
            </p:cNvSpPr>
            <p:nvPr/>
          </p:nvSpPr>
          <p:spPr bwMode="gray">
            <a:xfrm>
              <a:off x="6186" y="1866"/>
              <a:ext cx="1559" cy="670"/>
            </a:xfrm>
            <a:prstGeom prst="chevron">
              <a:avLst>
                <a:gd name="adj" fmla="val 26594"/>
              </a:avLst>
            </a:prstGeom>
            <a:solidFill>
              <a:srgbClr val="0198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</a:t>
              </a:r>
            </a:p>
          </p:txBody>
        </p:sp>
        <p:sp>
          <p:nvSpPr>
            <p:cNvPr id="41" name="AutoShape 6"/>
            <p:cNvSpPr>
              <a:spLocks noChangeArrowheads="1"/>
            </p:cNvSpPr>
            <p:nvPr/>
          </p:nvSpPr>
          <p:spPr bwMode="gray">
            <a:xfrm>
              <a:off x="7668" y="1866"/>
              <a:ext cx="1559" cy="670"/>
            </a:xfrm>
            <a:prstGeom prst="chevron">
              <a:avLst>
                <a:gd name="adj" fmla="val 26594"/>
              </a:avLst>
            </a:prstGeom>
            <a:solidFill>
              <a:srgbClr val="0198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</a:t>
              </a:r>
            </a:p>
          </p:txBody>
        </p:sp>
        <p:sp>
          <p:nvSpPr>
            <p:cNvPr id="42" name="AutoShape 6"/>
            <p:cNvSpPr>
              <a:spLocks noChangeArrowheads="1"/>
            </p:cNvSpPr>
            <p:nvPr/>
          </p:nvSpPr>
          <p:spPr bwMode="gray">
            <a:xfrm>
              <a:off x="9147" y="1866"/>
              <a:ext cx="1559" cy="670"/>
            </a:xfrm>
            <a:prstGeom prst="chevron">
              <a:avLst>
                <a:gd name="adj" fmla="val 26594"/>
              </a:avLst>
            </a:prstGeom>
            <a:solidFill>
              <a:srgbClr val="0198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</a:t>
              </a:r>
            </a:p>
          </p:txBody>
        </p:sp>
        <p:sp>
          <p:nvSpPr>
            <p:cNvPr id="43" name="AutoShape 6"/>
            <p:cNvSpPr>
              <a:spLocks noChangeArrowheads="1"/>
            </p:cNvSpPr>
            <p:nvPr/>
          </p:nvSpPr>
          <p:spPr bwMode="gray">
            <a:xfrm>
              <a:off x="10629" y="1866"/>
              <a:ext cx="1559" cy="670"/>
            </a:xfrm>
            <a:prstGeom prst="chevron">
              <a:avLst>
                <a:gd name="adj" fmla="val 26594"/>
              </a:avLst>
            </a:prstGeom>
            <a:solidFill>
              <a:srgbClr val="0198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</a:t>
              </a:r>
            </a:p>
          </p:txBody>
        </p:sp>
        <p:sp>
          <p:nvSpPr>
            <p:cNvPr id="44" name="AutoShape 6"/>
            <p:cNvSpPr>
              <a:spLocks noChangeArrowheads="1"/>
            </p:cNvSpPr>
            <p:nvPr/>
          </p:nvSpPr>
          <p:spPr bwMode="gray">
            <a:xfrm>
              <a:off x="12091" y="1866"/>
              <a:ext cx="1559" cy="670"/>
            </a:xfrm>
            <a:prstGeom prst="chevron">
              <a:avLst>
                <a:gd name="adj" fmla="val 26594"/>
              </a:avLst>
            </a:prstGeom>
            <a:solidFill>
              <a:srgbClr val="0198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</a:t>
              </a:r>
            </a:p>
          </p:txBody>
        </p:sp>
        <p:sp>
          <p:nvSpPr>
            <p:cNvPr id="45" name="AutoShape 6"/>
            <p:cNvSpPr>
              <a:spLocks noChangeArrowheads="1"/>
            </p:cNvSpPr>
            <p:nvPr/>
          </p:nvSpPr>
          <p:spPr bwMode="gray">
            <a:xfrm>
              <a:off x="13573" y="1866"/>
              <a:ext cx="1559" cy="670"/>
            </a:xfrm>
            <a:prstGeom prst="chevron">
              <a:avLst>
                <a:gd name="adj" fmla="val 26594"/>
              </a:avLst>
            </a:prstGeom>
            <a:solidFill>
              <a:srgbClr val="0198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</a:t>
              </a:r>
            </a:p>
          </p:txBody>
        </p:sp>
        <p:sp>
          <p:nvSpPr>
            <p:cNvPr id="46" name="AutoShape 6"/>
            <p:cNvSpPr>
              <a:spLocks noChangeArrowheads="1"/>
            </p:cNvSpPr>
            <p:nvPr/>
          </p:nvSpPr>
          <p:spPr bwMode="gray">
            <a:xfrm>
              <a:off x="15055" y="1866"/>
              <a:ext cx="1559" cy="670"/>
            </a:xfrm>
            <a:prstGeom prst="chevron">
              <a:avLst>
                <a:gd name="adj" fmla="val 26594"/>
              </a:avLst>
            </a:prstGeom>
            <a:solidFill>
              <a:srgbClr val="0198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</a:t>
              </a:r>
            </a:p>
          </p:txBody>
        </p:sp>
      </p:grpSp>
      <p:sp>
        <p:nvSpPr>
          <p:cNvPr id="33" name="Textfeld 32"/>
          <p:cNvSpPr txBox="1"/>
          <p:nvPr/>
        </p:nvSpPr>
        <p:spPr>
          <a:xfrm>
            <a:off x="718982" y="1184732"/>
            <a:ext cx="5293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 smtClean="0">
                <a:solidFill>
                  <a:schemeClr val="accent6">
                    <a:lumMod val="50000"/>
                  </a:schemeClr>
                </a:solidFill>
              </a:rPr>
              <a:t>1950s</a:t>
            </a:r>
            <a:endParaRPr lang="de-DE" sz="11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7779673" y="1191573"/>
            <a:ext cx="4603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b="1" dirty="0" smtClean="0">
                <a:solidFill>
                  <a:schemeClr val="bg1"/>
                </a:solidFill>
              </a:rPr>
              <a:t>2015</a:t>
            </a:r>
            <a:endParaRPr lang="de-DE" sz="1050" b="1" dirty="0">
              <a:solidFill>
                <a:schemeClr val="bg1"/>
              </a:solidFill>
            </a:endParaRPr>
          </a:p>
        </p:txBody>
      </p:sp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9363" y="1192168"/>
            <a:ext cx="580165" cy="29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1200000" lon="7499979" rev="0"/>
            </a:camera>
            <a:lightRig rig="threePt" dir="t"/>
          </a:scene3d>
        </p:spPr>
      </p:pic>
      <p:sp>
        <p:nvSpPr>
          <p:cNvPr id="37" name="Textfeld 36"/>
          <p:cNvSpPr txBox="1"/>
          <p:nvPr/>
        </p:nvSpPr>
        <p:spPr>
          <a:xfrm>
            <a:off x="3799798" y="1679659"/>
            <a:ext cx="4603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b="1" dirty="0" smtClean="0">
                <a:solidFill>
                  <a:schemeClr val="bg1"/>
                </a:solidFill>
              </a:rPr>
              <a:t>1965</a:t>
            </a:r>
            <a:endParaRPr lang="de-DE" sz="1050" b="1" dirty="0">
              <a:solidFill>
                <a:schemeClr val="bg1"/>
              </a:solidFill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1473949" y="1191573"/>
            <a:ext cx="4603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b="1" dirty="0" smtClean="0">
                <a:solidFill>
                  <a:schemeClr val="bg1"/>
                </a:solidFill>
              </a:rPr>
              <a:t>1965</a:t>
            </a:r>
            <a:endParaRPr lang="de-DE" sz="1050" b="1" dirty="0">
              <a:solidFill>
                <a:schemeClr val="bg1"/>
              </a:solidFill>
            </a:endParaRPr>
          </a:p>
        </p:txBody>
      </p:sp>
      <p:sp>
        <p:nvSpPr>
          <p:cNvPr id="54" name="Diagonal liegende Ecken des Rechtecks abrunden 53"/>
          <p:cNvSpPr/>
          <p:nvPr/>
        </p:nvSpPr>
        <p:spPr bwMode="auto">
          <a:xfrm>
            <a:off x="933450" y="4981575"/>
            <a:ext cx="6419850" cy="495300"/>
          </a:xfrm>
          <a:prstGeom prst="round2DiagRect">
            <a:avLst/>
          </a:prstGeom>
          <a:noFill/>
          <a:ln w="12700">
            <a:solidFill>
              <a:srgbClr val="0198FF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oliennummernplatzhalt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37" name="Fußzeilenplatzhalter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Statistical Interpretation in Germany - the last 50 Years | Meteo Service weather research GmbH</a:t>
            </a:r>
            <a:endParaRPr lang="de-DE" dirty="0"/>
          </a:p>
        </p:txBody>
      </p:sp>
      <p:sp>
        <p:nvSpPr>
          <p:cNvPr id="39" name="Datumsplatzhalter 3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06.01.2015</a:t>
            </a:r>
            <a:endParaRPr lang="de-DE" dirty="0"/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gray">
          <a:xfrm>
            <a:off x="540506" y="2409824"/>
            <a:ext cx="2467402" cy="1182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08000" tIns="108000" rIns="72000" bIns="72000" anchor="b"/>
          <a:lstStyle/>
          <a:p>
            <a:pPr lvl="0">
              <a:spcBef>
                <a:spcPct val="25000"/>
              </a:spcBef>
            </a:pPr>
            <a:r>
              <a:rPr lang="en-US" altLang="de-DE" sz="1400" b="1" kern="0" noProof="1" smtClean="0">
                <a:solidFill>
                  <a:srgbClr val="000000"/>
                </a:solidFill>
              </a:rPr>
              <a:t>H. Flohn (Meeting of German Met. Society in Berlin(West)):</a:t>
            </a:r>
            <a:br>
              <a:rPr lang="en-US" altLang="de-DE" sz="1400" b="1" kern="0" noProof="1" smtClean="0">
                <a:solidFill>
                  <a:srgbClr val="000000"/>
                </a:solidFill>
              </a:rPr>
            </a:br>
            <a:r>
              <a:rPr lang="en-US" altLang="de-DE" sz="1400" b="1" kern="0" noProof="1" smtClean="0">
                <a:solidFill>
                  <a:srgbClr val="000000"/>
                </a:solidFill>
              </a:rPr>
              <a:t>- coupling of statistical and theoretical approaches is promising</a:t>
            </a:r>
            <a:endParaRPr kumimoji="0" lang="de-DE" altLang="de-DE" sz="1400" b="1" i="0" u="none" strike="noStrike" kern="0" cap="none" spc="0" normalizeH="0" baseline="0" noProof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7" name="Rectangle 11"/>
          <p:cNvSpPr>
            <a:spLocks noChangeArrowheads="1"/>
          </p:cNvSpPr>
          <p:nvPr/>
        </p:nvSpPr>
        <p:spPr bwMode="gray">
          <a:xfrm>
            <a:off x="5748578" y="1940943"/>
            <a:ext cx="3184503" cy="16515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08000" tIns="108000" rIns="72000" bIns="72000" anchor="b"/>
          <a:lstStyle/>
          <a:p>
            <a:pPr lvl="0">
              <a:spcBef>
                <a:spcPct val="25000"/>
              </a:spcBef>
            </a:pPr>
            <a:r>
              <a:rPr lang="en-US" altLang="de-DE" sz="1400" b="1" kern="0" noProof="1" smtClean="0">
                <a:solidFill>
                  <a:srgbClr val="000000"/>
                </a:solidFill>
              </a:rPr>
              <a:t>H. Flohn (Meeting of (West) German Met. Society in Garmisch-Partenkirchen):</a:t>
            </a:r>
            <a:br>
              <a:rPr lang="en-US" altLang="de-DE" sz="1400" b="1" kern="0" noProof="1" smtClean="0">
                <a:solidFill>
                  <a:srgbClr val="000000"/>
                </a:solidFill>
              </a:rPr>
            </a:br>
            <a:r>
              <a:rPr lang="en-US" altLang="de-DE" sz="1400" b="1" kern="0" noProof="1" smtClean="0">
                <a:solidFill>
                  <a:srgbClr val="000000"/>
                </a:solidFill>
              </a:rPr>
              <a:t>- Proposed development of objective-statistical methods of point prediction based on predicted upper troposphere weather maps.</a:t>
            </a:r>
            <a:endParaRPr kumimoji="0" lang="de-DE" altLang="de-DE" sz="1400" b="1" i="0" u="none" strike="noStrike" kern="0" cap="none" spc="0" normalizeH="0" baseline="0" noProof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0" name="Rectangle 13"/>
          <p:cNvSpPr>
            <a:spLocks noChangeArrowheads="1"/>
          </p:cNvSpPr>
          <p:nvPr/>
        </p:nvSpPr>
        <p:spPr bwMode="gray">
          <a:xfrm>
            <a:off x="3182452" y="4927600"/>
            <a:ext cx="2617882" cy="1419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08000" tIns="108000" rIns="72000" bIns="72000"/>
          <a:lstStyle/>
          <a:p>
            <a:pPr>
              <a:spcBef>
                <a:spcPct val="25000"/>
              </a:spcBef>
            </a:pPr>
            <a:r>
              <a:rPr lang="en-US" altLang="de-DE" sz="1400" b="1" kern="0" noProof="1" smtClean="0">
                <a:solidFill>
                  <a:srgbClr val="000000"/>
                </a:solidFill>
              </a:rPr>
              <a:t>W. Schwerdtfeger (Met. Rundschau, 1955, p 59f):</a:t>
            </a:r>
            <a:br>
              <a:rPr lang="en-US" altLang="de-DE" sz="1400" b="1" kern="0" noProof="1" smtClean="0">
                <a:solidFill>
                  <a:srgbClr val="000000"/>
                </a:solidFill>
              </a:rPr>
            </a:br>
            <a:r>
              <a:rPr lang="en-US" altLang="de-DE" sz="1400" b="1" kern="0" noProof="1" smtClean="0">
                <a:solidFill>
                  <a:srgbClr val="000000"/>
                </a:solidFill>
              </a:rPr>
              <a:t>- It is essential to put statistical research aside the numerical research</a:t>
            </a:r>
            <a:endParaRPr kumimoji="0" lang="de-DE" altLang="de-DE" sz="1400" b="1" i="0" u="none" strike="noStrike" kern="0" cap="none" spc="0" normalizeH="0" baseline="0" noProof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3" name="_h1"/>
          <p:cNvSpPr txBox="1">
            <a:spLocks noChangeArrowheads="1"/>
          </p:cNvSpPr>
          <p:nvPr/>
        </p:nvSpPr>
        <p:spPr bwMode="gray">
          <a:xfrm>
            <a:off x="519394" y="1663979"/>
            <a:ext cx="5112175" cy="616455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3000" b="1" noProof="1" smtClean="0">
                <a:solidFill>
                  <a:srgbClr val="029ADD"/>
                </a:solidFill>
                <a:latin typeface="+mj-lt"/>
                <a:ea typeface="+mj-ea"/>
                <a:cs typeface="+mj-cs"/>
              </a:rPr>
              <a:t>Some (West) German voices</a:t>
            </a:r>
          </a:p>
        </p:txBody>
      </p:sp>
      <p:grpSp>
        <p:nvGrpSpPr>
          <p:cNvPr id="35" name="Group 3"/>
          <p:cNvGrpSpPr>
            <a:grpSpLocks/>
          </p:cNvGrpSpPr>
          <p:nvPr/>
        </p:nvGrpSpPr>
        <p:grpSpPr bwMode="auto">
          <a:xfrm>
            <a:off x="441675" y="3621088"/>
            <a:ext cx="8296677" cy="1217612"/>
            <a:chOff x="207" y="1867"/>
            <a:chExt cx="3252" cy="622"/>
          </a:xfrm>
        </p:grpSpPr>
        <p:sp>
          <p:nvSpPr>
            <p:cNvPr id="36" name="AutoShape 4"/>
            <p:cNvSpPr>
              <a:spLocks noChangeArrowheads="1"/>
            </p:cNvSpPr>
            <p:nvPr/>
          </p:nvSpPr>
          <p:spPr bwMode="gray">
            <a:xfrm>
              <a:off x="207" y="1867"/>
              <a:ext cx="1143" cy="622"/>
            </a:xfrm>
            <a:prstGeom prst="homePlate">
              <a:avLst>
                <a:gd name="adj" fmla="val 26756"/>
              </a:avLst>
            </a:prstGeom>
            <a:solidFill>
              <a:srgbClr val="004074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lIns="46800" tIns="46800" rIns="46800" bIns="46800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        1953</a:t>
              </a:r>
            </a:p>
          </p:txBody>
        </p:sp>
        <p:sp>
          <p:nvSpPr>
            <p:cNvPr id="38" name="AutoShape 5"/>
            <p:cNvSpPr>
              <a:spLocks noChangeArrowheads="1"/>
            </p:cNvSpPr>
            <p:nvPr/>
          </p:nvSpPr>
          <p:spPr bwMode="gray">
            <a:xfrm>
              <a:off x="1261" y="1867"/>
              <a:ext cx="1147" cy="622"/>
            </a:xfrm>
            <a:prstGeom prst="chevron">
              <a:avLst>
                <a:gd name="adj" fmla="val 26688"/>
              </a:avLst>
            </a:prstGeom>
            <a:solidFill>
              <a:srgbClr val="0061B2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1955</a:t>
              </a:r>
            </a:p>
          </p:txBody>
        </p:sp>
        <p:sp>
          <p:nvSpPr>
            <p:cNvPr id="40" name="AutoShape 6"/>
            <p:cNvSpPr>
              <a:spLocks noChangeArrowheads="1"/>
            </p:cNvSpPr>
            <p:nvPr/>
          </p:nvSpPr>
          <p:spPr bwMode="gray">
            <a:xfrm>
              <a:off x="2316" y="1867"/>
              <a:ext cx="1143" cy="622"/>
            </a:xfrm>
            <a:prstGeom prst="chevron">
              <a:avLst>
                <a:gd name="adj" fmla="val 26594"/>
              </a:avLst>
            </a:prstGeom>
            <a:solidFill>
              <a:srgbClr val="2A79D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 1958</a:t>
              </a:r>
            </a:p>
          </p:txBody>
        </p:sp>
      </p:grpSp>
      <p:grpSp>
        <p:nvGrpSpPr>
          <p:cNvPr id="41" name="Group 3"/>
          <p:cNvGrpSpPr>
            <a:grpSpLocks/>
          </p:cNvGrpSpPr>
          <p:nvPr/>
        </p:nvGrpSpPr>
        <p:grpSpPr bwMode="auto">
          <a:xfrm>
            <a:off x="619919" y="1201693"/>
            <a:ext cx="7759976" cy="234271"/>
            <a:chOff x="247" y="1866"/>
            <a:chExt cx="16367" cy="670"/>
          </a:xfrm>
          <a:solidFill>
            <a:schemeClr val="bg1">
              <a:lumMod val="50000"/>
            </a:schemeClr>
          </a:solidFill>
        </p:grpSpPr>
        <p:sp>
          <p:nvSpPr>
            <p:cNvPr id="46" name="AutoShape 4"/>
            <p:cNvSpPr>
              <a:spLocks noChangeArrowheads="1"/>
            </p:cNvSpPr>
            <p:nvPr/>
          </p:nvSpPr>
          <p:spPr bwMode="gray">
            <a:xfrm>
              <a:off x="247" y="1867"/>
              <a:ext cx="1557" cy="669"/>
            </a:xfrm>
            <a:prstGeom prst="homePlate">
              <a:avLst>
                <a:gd name="adj" fmla="val 26756"/>
              </a:avLst>
            </a:prstGeom>
            <a:solidFill>
              <a:srgbClr val="FFC00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46800" tIns="46800" rIns="46800" bIns="46800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    </a:t>
              </a:r>
            </a:p>
          </p:txBody>
        </p:sp>
        <p:sp>
          <p:nvSpPr>
            <p:cNvPr id="47" name="AutoShape 6"/>
            <p:cNvSpPr>
              <a:spLocks noChangeArrowheads="1"/>
            </p:cNvSpPr>
            <p:nvPr/>
          </p:nvSpPr>
          <p:spPr bwMode="gray">
            <a:xfrm>
              <a:off x="1740" y="1866"/>
              <a:ext cx="1559" cy="670"/>
            </a:xfrm>
            <a:prstGeom prst="chevron">
              <a:avLst>
                <a:gd name="adj" fmla="val 26594"/>
              </a:avLst>
            </a:prstGeom>
            <a:solidFill>
              <a:srgbClr val="0198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</a:t>
              </a:r>
            </a:p>
          </p:txBody>
        </p:sp>
        <p:sp>
          <p:nvSpPr>
            <p:cNvPr id="61" name="AutoShape 6"/>
            <p:cNvSpPr>
              <a:spLocks noChangeArrowheads="1"/>
            </p:cNvSpPr>
            <p:nvPr/>
          </p:nvSpPr>
          <p:spPr bwMode="gray">
            <a:xfrm>
              <a:off x="3222" y="1866"/>
              <a:ext cx="1559" cy="670"/>
            </a:xfrm>
            <a:prstGeom prst="chevron">
              <a:avLst>
                <a:gd name="adj" fmla="val 26594"/>
              </a:avLst>
            </a:prstGeom>
            <a:solidFill>
              <a:srgbClr val="0198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</a:t>
              </a:r>
            </a:p>
          </p:txBody>
        </p:sp>
        <p:sp>
          <p:nvSpPr>
            <p:cNvPr id="65" name="AutoShape 6"/>
            <p:cNvSpPr>
              <a:spLocks noChangeArrowheads="1"/>
            </p:cNvSpPr>
            <p:nvPr/>
          </p:nvSpPr>
          <p:spPr bwMode="gray">
            <a:xfrm>
              <a:off x="4704" y="1866"/>
              <a:ext cx="1559" cy="670"/>
            </a:xfrm>
            <a:prstGeom prst="chevron">
              <a:avLst>
                <a:gd name="adj" fmla="val 26594"/>
              </a:avLst>
            </a:prstGeom>
            <a:solidFill>
              <a:srgbClr val="0198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</a:t>
              </a:r>
            </a:p>
          </p:txBody>
        </p:sp>
        <p:sp>
          <p:nvSpPr>
            <p:cNvPr id="66" name="AutoShape 6"/>
            <p:cNvSpPr>
              <a:spLocks noChangeArrowheads="1"/>
            </p:cNvSpPr>
            <p:nvPr/>
          </p:nvSpPr>
          <p:spPr bwMode="gray">
            <a:xfrm>
              <a:off x="6186" y="1866"/>
              <a:ext cx="1559" cy="670"/>
            </a:xfrm>
            <a:prstGeom prst="chevron">
              <a:avLst>
                <a:gd name="adj" fmla="val 26594"/>
              </a:avLst>
            </a:prstGeom>
            <a:solidFill>
              <a:srgbClr val="0198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</a:t>
              </a:r>
            </a:p>
          </p:txBody>
        </p:sp>
        <p:sp>
          <p:nvSpPr>
            <p:cNvPr id="67" name="AutoShape 6"/>
            <p:cNvSpPr>
              <a:spLocks noChangeArrowheads="1"/>
            </p:cNvSpPr>
            <p:nvPr/>
          </p:nvSpPr>
          <p:spPr bwMode="gray">
            <a:xfrm>
              <a:off x="7668" y="1866"/>
              <a:ext cx="1559" cy="670"/>
            </a:xfrm>
            <a:prstGeom prst="chevron">
              <a:avLst>
                <a:gd name="adj" fmla="val 26594"/>
              </a:avLst>
            </a:prstGeom>
            <a:solidFill>
              <a:srgbClr val="0198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</a:t>
              </a:r>
            </a:p>
          </p:txBody>
        </p:sp>
        <p:sp>
          <p:nvSpPr>
            <p:cNvPr id="68" name="AutoShape 6"/>
            <p:cNvSpPr>
              <a:spLocks noChangeArrowheads="1"/>
            </p:cNvSpPr>
            <p:nvPr/>
          </p:nvSpPr>
          <p:spPr bwMode="gray">
            <a:xfrm>
              <a:off x="9147" y="1866"/>
              <a:ext cx="1559" cy="670"/>
            </a:xfrm>
            <a:prstGeom prst="chevron">
              <a:avLst>
                <a:gd name="adj" fmla="val 26594"/>
              </a:avLst>
            </a:prstGeom>
            <a:solidFill>
              <a:srgbClr val="0198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</a:t>
              </a:r>
            </a:p>
          </p:txBody>
        </p:sp>
        <p:sp>
          <p:nvSpPr>
            <p:cNvPr id="69" name="AutoShape 6"/>
            <p:cNvSpPr>
              <a:spLocks noChangeArrowheads="1"/>
            </p:cNvSpPr>
            <p:nvPr/>
          </p:nvSpPr>
          <p:spPr bwMode="gray">
            <a:xfrm>
              <a:off x="10629" y="1866"/>
              <a:ext cx="1559" cy="670"/>
            </a:xfrm>
            <a:prstGeom prst="chevron">
              <a:avLst>
                <a:gd name="adj" fmla="val 26594"/>
              </a:avLst>
            </a:prstGeom>
            <a:solidFill>
              <a:srgbClr val="0198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</a:t>
              </a:r>
            </a:p>
          </p:txBody>
        </p:sp>
        <p:sp>
          <p:nvSpPr>
            <p:cNvPr id="70" name="AutoShape 6"/>
            <p:cNvSpPr>
              <a:spLocks noChangeArrowheads="1"/>
            </p:cNvSpPr>
            <p:nvPr/>
          </p:nvSpPr>
          <p:spPr bwMode="gray">
            <a:xfrm>
              <a:off x="12091" y="1866"/>
              <a:ext cx="1559" cy="670"/>
            </a:xfrm>
            <a:prstGeom prst="chevron">
              <a:avLst>
                <a:gd name="adj" fmla="val 26594"/>
              </a:avLst>
            </a:prstGeom>
            <a:solidFill>
              <a:srgbClr val="0198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</a:t>
              </a:r>
            </a:p>
          </p:txBody>
        </p:sp>
        <p:sp>
          <p:nvSpPr>
            <p:cNvPr id="71" name="AutoShape 6"/>
            <p:cNvSpPr>
              <a:spLocks noChangeArrowheads="1"/>
            </p:cNvSpPr>
            <p:nvPr/>
          </p:nvSpPr>
          <p:spPr bwMode="gray">
            <a:xfrm>
              <a:off x="13573" y="1866"/>
              <a:ext cx="1559" cy="670"/>
            </a:xfrm>
            <a:prstGeom prst="chevron">
              <a:avLst>
                <a:gd name="adj" fmla="val 26594"/>
              </a:avLst>
            </a:prstGeom>
            <a:solidFill>
              <a:srgbClr val="0198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</a:t>
              </a:r>
            </a:p>
          </p:txBody>
        </p:sp>
        <p:sp>
          <p:nvSpPr>
            <p:cNvPr id="72" name="AutoShape 6"/>
            <p:cNvSpPr>
              <a:spLocks noChangeArrowheads="1"/>
            </p:cNvSpPr>
            <p:nvPr/>
          </p:nvSpPr>
          <p:spPr bwMode="gray">
            <a:xfrm>
              <a:off x="15055" y="1866"/>
              <a:ext cx="1559" cy="670"/>
            </a:xfrm>
            <a:prstGeom prst="chevron">
              <a:avLst>
                <a:gd name="adj" fmla="val 26594"/>
              </a:avLst>
            </a:prstGeom>
            <a:solidFill>
              <a:srgbClr val="0198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</a:t>
              </a:r>
            </a:p>
          </p:txBody>
        </p:sp>
      </p:grpSp>
      <p:sp>
        <p:nvSpPr>
          <p:cNvPr id="73" name="Textfeld 72"/>
          <p:cNvSpPr txBox="1"/>
          <p:nvPr/>
        </p:nvSpPr>
        <p:spPr>
          <a:xfrm>
            <a:off x="718982" y="1184732"/>
            <a:ext cx="5293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 smtClean="0">
                <a:solidFill>
                  <a:schemeClr val="accent6">
                    <a:lumMod val="50000"/>
                  </a:schemeClr>
                </a:solidFill>
              </a:rPr>
              <a:t>1950s</a:t>
            </a:r>
            <a:endParaRPr lang="de-DE" sz="11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9363" y="1192168"/>
            <a:ext cx="580165" cy="29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1200000" lon="7499979" rev="0"/>
            </a:camera>
            <a:lightRig rig="threePt" dir="t"/>
          </a:scene3d>
        </p:spPr>
      </p:pic>
      <p:sp>
        <p:nvSpPr>
          <p:cNvPr id="75" name="Textfeld 74"/>
          <p:cNvSpPr txBox="1"/>
          <p:nvPr/>
        </p:nvSpPr>
        <p:spPr>
          <a:xfrm>
            <a:off x="7779673" y="1191573"/>
            <a:ext cx="4603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b="1" dirty="0" smtClean="0">
                <a:solidFill>
                  <a:schemeClr val="bg1"/>
                </a:solidFill>
              </a:rPr>
              <a:t>2015</a:t>
            </a:r>
            <a:endParaRPr lang="de-DE" sz="1050" b="1" dirty="0">
              <a:solidFill>
                <a:schemeClr val="bg1"/>
              </a:solidFill>
            </a:endParaRPr>
          </a:p>
        </p:txBody>
      </p:sp>
      <p:sp>
        <p:nvSpPr>
          <p:cNvPr id="76" name="Textfeld 75"/>
          <p:cNvSpPr txBox="1"/>
          <p:nvPr/>
        </p:nvSpPr>
        <p:spPr>
          <a:xfrm>
            <a:off x="1473949" y="1191573"/>
            <a:ext cx="4603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b="1" dirty="0" smtClean="0">
                <a:solidFill>
                  <a:schemeClr val="bg1"/>
                </a:solidFill>
              </a:rPr>
              <a:t>1965</a:t>
            </a:r>
            <a:endParaRPr lang="de-DE" sz="1050" b="1" dirty="0">
              <a:solidFill>
                <a:schemeClr val="bg1"/>
              </a:solidFill>
            </a:endParaRPr>
          </a:p>
        </p:txBody>
      </p:sp>
      <p:sp>
        <p:nvSpPr>
          <p:cNvPr id="77" name="Rechteck 76"/>
          <p:cNvSpPr/>
          <p:nvPr/>
        </p:nvSpPr>
        <p:spPr>
          <a:xfrm>
            <a:off x="323528" y="237700"/>
            <a:ext cx="1249221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8" name="Textfeld 77"/>
          <p:cNvSpPr txBox="1"/>
          <p:nvPr/>
        </p:nvSpPr>
        <p:spPr>
          <a:xfrm>
            <a:off x="359532" y="280438"/>
            <a:ext cx="1213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FFFFFF"/>
                </a:solidFill>
                <a:latin typeface="Calibri" pitchFamily="34" charset="0"/>
              </a:rPr>
              <a:t>Konrad</a:t>
            </a:r>
            <a:r>
              <a:rPr lang="en-US" sz="1400" b="1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  <a:latin typeface="Calibri" pitchFamily="34" charset="0"/>
              </a:rPr>
              <a:t>Balzer</a:t>
            </a:r>
            <a:endParaRPr lang="en-US" sz="1400" b="1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9" name="Rechteck 78"/>
          <p:cNvSpPr/>
          <p:nvPr/>
        </p:nvSpPr>
        <p:spPr>
          <a:xfrm>
            <a:off x="-7200" y="237700"/>
            <a:ext cx="288032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0" name="Textfeld 79"/>
          <p:cNvSpPr txBox="1"/>
          <p:nvPr/>
        </p:nvSpPr>
        <p:spPr>
          <a:xfrm>
            <a:off x="-508" y="273704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rgbClr val="FFFFFF"/>
                </a:solidFill>
                <a:latin typeface="Calibri" pitchFamily="34" charset="0"/>
              </a:rPr>
              <a:t>1</a:t>
            </a:r>
            <a:endParaRPr lang="de-DE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9398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06.01.2015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Statistical Interpretation in Germany - the last 50 Years | Meteo Service weather research GmbH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5</a:t>
            </a:fld>
            <a:endParaRPr lang="de-DE" dirty="0"/>
          </a:p>
        </p:txBody>
      </p:sp>
      <p:grpSp>
        <p:nvGrpSpPr>
          <p:cNvPr id="16" name="Group 3"/>
          <p:cNvGrpSpPr>
            <a:grpSpLocks/>
          </p:cNvGrpSpPr>
          <p:nvPr/>
        </p:nvGrpSpPr>
        <p:grpSpPr bwMode="auto">
          <a:xfrm>
            <a:off x="328100" y="4038523"/>
            <a:ext cx="8548675" cy="818267"/>
            <a:chOff x="58" y="1944"/>
            <a:chExt cx="4368" cy="418"/>
          </a:xfrm>
        </p:grpSpPr>
        <p:sp>
          <p:nvSpPr>
            <p:cNvPr id="17" name="AutoShape 4"/>
            <p:cNvSpPr>
              <a:spLocks noChangeArrowheads="1"/>
            </p:cNvSpPr>
            <p:nvPr/>
          </p:nvSpPr>
          <p:spPr bwMode="gray">
            <a:xfrm>
              <a:off x="58" y="1944"/>
              <a:ext cx="1333" cy="418"/>
            </a:xfrm>
            <a:prstGeom prst="homePlate">
              <a:avLst>
                <a:gd name="adj" fmla="val 26756"/>
              </a:avLst>
            </a:prstGeom>
            <a:solidFill>
              <a:srgbClr val="004074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lIns="46800" tIns="46800" rIns="46800" bIns="46800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     1963</a:t>
              </a:r>
            </a:p>
          </p:txBody>
        </p:sp>
        <p:sp>
          <p:nvSpPr>
            <p:cNvPr id="18" name="AutoShape 5"/>
            <p:cNvSpPr>
              <a:spLocks noChangeArrowheads="1"/>
            </p:cNvSpPr>
            <p:nvPr/>
          </p:nvSpPr>
          <p:spPr bwMode="gray">
            <a:xfrm>
              <a:off x="1302" y="1944"/>
              <a:ext cx="1774" cy="418"/>
            </a:xfrm>
            <a:prstGeom prst="chevron">
              <a:avLst>
                <a:gd name="adj" fmla="val 26688"/>
              </a:avLst>
            </a:prstGeom>
            <a:solidFill>
              <a:srgbClr val="0061B2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     </a:t>
              </a:r>
              <a:r>
                <a:rPr kumimoji="0" lang="de-DE" altLang="de-DE" sz="1800" b="1" i="0" u="none" strike="noStrike" kern="0" cap="none" spc="0" normalizeH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</a:t>
              </a: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1966</a:t>
              </a:r>
            </a:p>
          </p:txBody>
        </p:sp>
        <p:sp>
          <p:nvSpPr>
            <p:cNvPr id="19" name="AutoShape 6"/>
            <p:cNvSpPr>
              <a:spLocks noChangeArrowheads="1"/>
            </p:cNvSpPr>
            <p:nvPr/>
          </p:nvSpPr>
          <p:spPr bwMode="gray">
            <a:xfrm>
              <a:off x="2994" y="1944"/>
              <a:ext cx="1432" cy="418"/>
            </a:xfrm>
            <a:prstGeom prst="chevron">
              <a:avLst>
                <a:gd name="adj" fmla="val 26594"/>
              </a:avLst>
            </a:prstGeom>
            <a:solidFill>
              <a:srgbClr val="2A79D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1969</a:t>
              </a:r>
            </a:p>
          </p:txBody>
        </p:sp>
      </p:grpSp>
      <p:sp>
        <p:nvSpPr>
          <p:cNvPr id="22" name="Rectangle 9"/>
          <p:cNvSpPr>
            <a:spLocks noChangeArrowheads="1"/>
          </p:cNvSpPr>
          <p:nvPr/>
        </p:nvSpPr>
        <p:spPr bwMode="gray">
          <a:xfrm>
            <a:off x="285055" y="2251871"/>
            <a:ext cx="2401107" cy="1725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08000" tIns="108000" rIns="72000" bIns="72000" anchor="b"/>
          <a:lstStyle/>
          <a:p>
            <a:pPr lvl="0">
              <a:spcBef>
                <a:spcPct val="25000"/>
              </a:spcBef>
            </a:pPr>
            <a:r>
              <a:rPr lang="en-US" sz="1300" b="1" dirty="0" smtClean="0"/>
              <a:t>W. </a:t>
            </a:r>
            <a:r>
              <a:rPr lang="en-US" sz="1300" b="1" dirty="0" err="1" smtClean="0"/>
              <a:t>Böhme</a:t>
            </a:r>
            <a:r>
              <a:rPr lang="en-US" sz="1300" b="1" dirty="0" smtClean="0"/>
              <a:t> (Meeting of Met. Society of East Germany):</a:t>
            </a:r>
            <a:br>
              <a:rPr lang="en-US" sz="1300" b="1" dirty="0" smtClean="0"/>
            </a:br>
            <a:r>
              <a:rPr lang="en-US" sz="1300" b="1" dirty="0" smtClean="0"/>
              <a:t>- statistical entropy as a measure for uncertainty of prognostic statements reaches a minimum at a certain combination of statistical and numerical techniques.</a:t>
            </a:r>
            <a:endParaRPr kumimoji="0" lang="de-DE" altLang="de-DE" sz="1300" b="1" i="0" u="none" strike="noStrike" kern="0" cap="none" spc="0" normalizeH="0" baseline="0" noProof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3" name="Rectangle 11"/>
          <p:cNvSpPr>
            <a:spLocks noChangeArrowheads="1"/>
          </p:cNvSpPr>
          <p:nvPr/>
        </p:nvSpPr>
        <p:spPr bwMode="gray">
          <a:xfrm>
            <a:off x="2729306" y="2295526"/>
            <a:ext cx="3357170" cy="16819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08000" tIns="108000" rIns="72000" bIns="72000" anchor="b"/>
          <a:lstStyle/>
          <a:p>
            <a:pPr>
              <a:spcBef>
                <a:spcPct val="25000"/>
              </a:spcBef>
            </a:pPr>
            <a:r>
              <a:rPr lang="en-US" altLang="de-DE" sz="1300" b="1" kern="0" noProof="1" smtClean="0">
                <a:solidFill>
                  <a:srgbClr val="000000"/>
                </a:solidFill>
              </a:rPr>
              <a:t>Foundation of the group 'Synoptical Research' at the Central Weather Forecasting Office of East Germany, Potsdam: H. Maede, M. Buttenberg, K. Balzer (since 1967): </a:t>
            </a:r>
            <a:r>
              <a:rPr lang="en-US" altLang="de-DE" sz="1300" b="1" kern="0" noProof="1" smtClean="0">
                <a:solidFill>
                  <a:srgbClr val="000000"/>
                </a:solidFill>
                <a:sym typeface="Wingdings" pitchFamily="2" charset="2"/>
              </a:rPr>
              <a:t> </a:t>
            </a:r>
            <a:r>
              <a:rPr lang="en-US" altLang="de-DE" sz="1300" b="1" kern="0" noProof="1" smtClean="0">
                <a:solidFill>
                  <a:srgbClr val="000000"/>
                </a:solidFill>
              </a:rPr>
              <a:t>Since 1970: real time medium range forecasts based on analogous cases using geopot. height 500 hPa : </a:t>
            </a:r>
            <a:r>
              <a:rPr lang="en-US" altLang="de-DE" sz="1300" b="1" kern="0" noProof="1" smtClean="0">
                <a:solidFill>
                  <a:srgbClr val="C00000"/>
                </a:solidFill>
              </a:rPr>
              <a:t>AF</a:t>
            </a:r>
            <a:r>
              <a:rPr lang="en-US" altLang="de-DE" sz="1300" b="1" kern="0" noProof="1" smtClean="0">
                <a:solidFill>
                  <a:srgbClr val="000000"/>
                </a:solidFill>
              </a:rPr>
              <a:t>.</a:t>
            </a:r>
            <a:endParaRPr kumimoji="0" lang="de-DE" altLang="de-DE" sz="1300" b="1" i="0" u="none" strike="noStrike" kern="0" cap="none" spc="0" normalizeH="0" baseline="0" noProof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gray">
          <a:xfrm>
            <a:off x="3688523" y="5000623"/>
            <a:ext cx="2329489" cy="1095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08000" tIns="108000" rIns="72000" bIns="72000"/>
          <a:lstStyle/>
          <a:p>
            <a:pPr lvl="0">
              <a:spcBef>
                <a:spcPct val="25000"/>
              </a:spcBef>
            </a:pPr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</a:rPr>
              <a:t>W.H. Klein: Objective Forecasts of Surface Temperature for one to three days in advance (J. Appl. Meteor., 5, 137-147): First operational Perfect </a:t>
            </a:r>
            <a:r>
              <a:rPr lang="en-US" sz="1200" b="1" dirty="0" err="1" smtClean="0">
                <a:solidFill>
                  <a:schemeClr val="accent3">
                    <a:lumMod val="50000"/>
                  </a:schemeClr>
                </a:solidFill>
              </a:rPr>
              <a:t>Prog</a:t>
            </a:r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</a:rPr>
              <a:t> system</a:t>
            </a:r>
            <a:endParaRPr kumimoji="0" lang="de-DE" altLang="de-DE" sz="1200" b="1" i="0" u="none" strike="noStrike" kern="0" cap="none" spc="0" normalizeH="0" baseline="0" noProof="1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26" name="Rectangle 14"/>
          <p:cNvSpPr>
            <a:spLocks noChangeArrowheads="1"/>
          </p:cNvSpPr>
          <p:nvPr/>
        </p:nvSpPr>
        <p:spPr bwMode="gray">
          <a:xfrm>
            <a:off x="6162287" y="3361028"/>
            <a:ext cx="2714488" cy="6164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08000" tIns="108000" rIns="72000" bIns="72000"/>
          <a:lstStyle/>
          <a:p>
            <a:pPr lvl="0">
              <a:spcBef>
                <a:spcPct val="25000"/>
              </a:spcBef>
            </a:pPr>
            <a:r>
              <a:rPr lang="en-US" sz="1300" b="1" dirty="0" smtClean="0"/>
              <a:t>W. </a:t>
            </a:r>
            <a:r>
              <a:rPr lang="en-US" sz="1300" b="1" dirty="0" err="1" smtClean="0"/>
              <a:t>Böhme</a:t>
            </a:r>
            <a:r>
              <a:rPr lang="en-US" sz="1300" b="1" dirty="0" smtClean="0"/>
              <a:t>: </a:t>
            </a:r>
            <a:r>
              <a:rPr lang="en-US" altLang="de-DE" sz="1300" b="1" kern="0" noProof="1" smtClean="0">
                <a:solidFill>
                  <a:srgbClr val="000000"/>
                </a:solidFill>
              </a:rPr>
              <a:t>'Head of former East German Natl. Weather Service'</a:t>
            </a:r>
            <a:endParaRPr kumimoji="0" lang="de-DE" altLang="de-DE" sz="1300" b="1" i="0" u="none" strike="noStrike" kern="0" cap="none" spc="0" normalizeH="0" baseline="0" noProof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3" name="_h1"/>
          <p:cNvSpPr txBox="1">
            <a:spLocks noChangeArrowheads="1"/>
          </p:cNvSpPr>
          <p:nvPr/>
        </p:nvSpPr>
        <p:spPr bwMode="gray">
          <a:xfrm>
            <a:off x="311620" y="1602869"/>
            <a:ext cx="5524390" cy="616455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3000" b="1" noProof="1" smtClean="0">
                <a:solidFill>
                  <a:srgbClr val="029ADD"/>
                </a:solidFill>
                <a:latin typeface="+mj-lt"/>
                <a:ea typeface="+mj-ea"/>
                <a:cs typeface="+mj-cs"/>
              </a:rPr>
              <a:t>Former East Germany (the 60s)</a:t>
            </a: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5146" y="5086350"/>
            <a:ext cx="852427" cy="949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8" name="Group 3"/>
          <p:cNvGrpSpPr>
            <a:grpSpLocks/>
          </p:cNvGrpSpPr>
          <p:nvPr/>
        </p:nvGrpSpPr>
        <p:grpSpPr bwMode="auto">
          <a:xfrm>
            <a:off x="619919" y="1201693"/>
            <a:ext cx="7759976" cy="234271"/>
            <a:chOff x="247" y="1866"/>
            <a:chExt cx="16367" cy="670"/>
          </a:xfrm>
          <a:solidFill>
            <a:schemeClr val="bg1">
              <a:lumMod val="50000"/>
            </a:schemeClr>
          </a:solidFill>
        </p:grpSpPr>
        <p:sp>
          <p:nvSpPr>
            <p:cNvPr id="49" name="AutoShape 4"/>
            <p:cNvSpPr>
              <a:spLocks noChangeArrowheads="1"/>
            </p:cNvSpPr>
            <p:nvPr/>
          </p:nvSpPr>
          <p:spPr bwMode="gray">
            <a:xfrm>
              <a:off x="247" y="1867"/>
              <a:ext cx="1557" cy="669"/>
            </a:xfrm>
            <a:prstGeom prst="homePlate">
              <a:avLst>
                <a:gd name="adj" fmla="val 26756"/>
              </a:avLst>
            </a:prstGeom>
            <a:solidFill>
              <a:schemeClr val="bg1">
                <a:lumMod val="50000"/>
              </a:schemeClr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46800" tIns="46800" rIns="46800" bIns="46800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    </a:t>
              </a:r>
            </a:p>
          </p:txBody>
        </p:sp>
        <p:sp>
          <p:nvSpPr>
            <p:cNvPr id="50" name="AutoShape 6"/>
            <p:cNvSpPr>
              <a:spLocks noChangeArrowheads="1"/>
            </p:cNvSpPr>
            <p:nvPr/>
          </p:nvSpPr>
          <p:spPr bwMode="gray">
            <a:xfrm>
              <a:off x="1740" y="1866"/>
              <a:ext cx="1559" cy="670"/>
            </a:xfrm>
            <a:prstGeom prst="chevron">
              <a:avLst>
                <a:gd name="adj" fmla="val 26594"/>
              </a:avLst>
            </a:prstGeom>
            <a:solidFill>
              <a:srgbClr val="FFC00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</a:t>
              </a:r>
            </a:p>
          </p:txBody>
        </p:sp>
        <p:sp>
          <p:nvSpPr>
            <p:cNvPr id="51" name="AutoShape 6"/>
            <p:cNvSpPr>
              <a:spLocks noChangeArrowheads="1"/>
            </p:cNvSpPr>
            <p:nvPr/>
          </p:nvSpPr>
          <p:spPr bwMode="gray">
            <a:xfrm>
              <a:off x="3222" y="1866"/>
              <a:ext cx="1559" cy="670"/>
            </a:xfrm>
            <a:prstGeom prst="chevron">
              <a:avLst>
                <a:gd name="adj" fmla="val 26594"/>
              </a:avLst>
            </a:prstGeom>
            <a:solidFill>
              <a:srgbClr val="0198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</a:t>
              </a:r>
            </a:p>
          </p:txBody>
        </p:sp>
        <p:sp>
          <p:nvSpPr>
            <p:cNvPr id="52" name="AutoShape 6"/>
            <p:cNvSpPr>
              <a:spLocks noChangeArrowheads="1"/>
            </p:cNvSpPr>
            <p:nvPr/>
          </p:nvSpPr>
          <p:spPr bwMode="gray">
            <a:xfrm>
              <a:off x="4704" y="1866"/>
              <a:ext cx="1559" cy="670"/>
            </a:xfrm>
            <a:prstGeom prst="chevron">
              <a:avLst>
                <a:gd name="adj" fmla="val 26594"/>
              </a:avLst>
            </a:prstGeom>
            <a:solidFill>
              <a:srgbClr val="0198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</a:t>
              </a:r>
            </a:p>
          </p:txBody>
        </p:sp>
        <p:sp>
          <p:nvSpPr>
            <p:cNvPr id="53" name="AutoShape 6"/>
            <p:cNvSpPr>
              <a:spLocks noChangeArrowheads="1"/>
            </p:cNvSpPr>
            <p:nvPr/>
          </p:nvSpPr>
          <p:spPr bwMode="gray">
            <a:xfrm>
              <a:off x="6186" y="1866"/>
              <a:ext cx="1559" cy="670"/>
            </a:xfrm>
            <a:prstGeom prst="chevron">
              <a:avLst>
                <a:gd name="adj" fmla="val 26594"/>
              </a:avLst>
            </a:prstGeom>
            <a:solidFill>
              <a:srgbClr val="0198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</a:t>
              </a:r>
            </a:p>
          </p:txBody>
        </p:sp>
        <p:sp>
          <p:nvSpPr>
            <p:cNvPr id="54" name="AutoShape 6"/>
            <p:cNvSpPr>
              <a:spLocks noChangeArrowheads="1"/>
            </p:cNvSpPr>
            <p:nvPr/>
          </p:nvSpPr>
          <p:spPr bwMode="gray">
            <a:xfrm>
              <a:off x="7668" y="1866"/>
              <a:ext cx="1559" cy="670"/>
            </a:xfrm>
            <a:prstGeom prst="chevron">
              <a:avLst>
                <a:gd name="adj" fmla="val 26594"/>
              </a:avLst>
            </a:prstGeom>
            <a:solidFill>
              <a:srgbClr val="0198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</a:t>
              </a:r>
            </a:p>
          </p:txBody>
        </p:sp>
        <p:sp>
          <p:nvSpPr>
            <p:cNvPr id="55" name="AutoShape 6"/>
            <p:cNvSpPr>
              <a:spLocks noChangeArrowheads="1"/>
            </p:cNvSpPr>
            <p:nvPr/>
          </p:nvSpPr>
          <p:spPr bwMode="gray">
            <a:xfrm>
              <a:off x="9147" y="1866"/>
              <a:ext cx="1559" cy="670"/>
            </a:xfrm>
            <a:prstGeom prst="chevron">
              <a:avLst>
                <a:gd name="adj" fmla="val 26594"/>
              </a:avLst>
            </a:prstGeom>
            <a:solidFill>
              <a:srgbClr val="0198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</a:t>
              </a:r>
            </a:p>
          </p:txBody>
        </p:sp>
        <p:sp>
          <p:nvSpPr>
            <p:cNvPr id="56" name="AutoShape 6"/>
            <p:cNvSpPr>
              <a:spLocks noChangeArrowheads="1"/>
            </p:cNvSpPr>
            <p:nvPr/>
          </p:nvSpPr>
          <p:spPr bwMode="gray">
            <a:xfrm>
              <a:off x="10629" y="1866"/>
              <a:ext cx="1559" cy="670"/>
            </a:xfrm>
            <a:prstGeom prst="chevron">
              <a:avLst>
                <a:gd name="adj" fmla="val 26594"/>
              </a:avLst>
            </a:prstGeom>
            <a:solidFill>
              <a:srgbClr val="0198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</a:t>
              </a:r>
            </a:p>
          </p:txBody>
        </p:sp>
        <p:sp>
          <p:nvSpPr>
            <p:cNvPr id="57" name="AutoShape 6"/>
            <p:cNvSpPr>
              <a:spLocks noChangeArrowheads="1"/>
            </p:cNvSpPr>
            <p:nvPr/>
          </p:nvSpPr>
          <p:spPr bwMode="gray">
            <a:xfrm>
              <a:off x="12091" y="1866"/>
              <a:ext cx="1559" cy="670"/>
            </a:xfrm>
            <a:prstGeom prst="chevron">
              <a:avLst>
                <a:gd name="adj" fmla="val 26594"/>
              </a:avLst>
            </a:prstGeom>
            <a:solidFill>
              <a:srgbClr val="0198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</a:t>
              </a:r>
            </a:p>
          </p:txBody>
        </p:sp>
        <p:sp>
          <p:nvSpPr>
            <p:cNvPr id="58" name="AutoShape 6"/>
            <p:cNvSpPr>
              <a:spLocks noChangeArrowheads="1"/>
            </p:cNvSpPr>
            <p:nvPr/>
          </p:nvSpPr>
          <p:spPr bwMode="gray">
            <a:xfrm>
              <a:off x="13573" y="1866"/>
              <a:ext cx="1559" cy="670"/>
            </a:xfrm>
            <a:prstGeom prst="chevron">
              <a:avLst>
                <a:gd name="adj" fmla="val 26594"/>
              </a:avLst>
            </a:prstGeom>
            <a:solidFill>
              <a:srgbClr val="0198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</a:t>
              </a:r>
            </a:p>
          </p:txBody>
        </p:sp>
        <p:sp>
          <p:nvSpPr>
            <p:cNvPr id="75" name="AutoShape 6"/>
            <p:cNvSpPr>
              <a:spLocks noChangeArrowheads="1"/>
            </p:cNvSpPr>
            <p:nvPr/>
          </p:nvSpPr>
          <p:spPr bwMode="gray">
            <a:xfrm>
              <a:off x="15055" y="1866"/>
              <a:ext cx="1559" cy="670"/>
            </a:xfrm>
            <a:prstGeom prst="chevron">
              <a:avLst>
                <a:gd name="adj" fmla="val 26594"/>
              </a:avLst>
            </a:prstGeom>
            <a:solidFill>
              <a:srgbClr val="0198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</a:t>
              </a:r>
            </a:p>
          </p:txBody>
        </p:sp>
      </p:grpSp>
      <p:sp>
        <p:nvSpPr>
          <p:cNvPr id="76" name="Textfeld 75"/>
          <p:cNvSpPr txBox="1"/>
          <p:nvPr/>
        </p:nvSpPr>
        <p:spPr>
          <a:xfrm>
            <a:off x="718982" y="1184732"/>
            <a:ext cx="5293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 smtClean="0">
                <a:solidFill>
                  <a:schemeClr val="bg1"/>
                </a:solidFill>
              </a:rPr>
              <a:t>1950s</a:t>
            </a:r>
            <a:endParaRPr lang="de-DE" sz="1100" b="1" dirty="0">
              <a:solidFill>
                <a:schemeClr val="bg1"/>
              </a:solidFill>
            </a:endParaRPr>
          </a:p>
        </p:txBody>
      </p:sp>
      <p:pic>
        <p:nvPicPr>
          <p:cNvPr id="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9363" y="1192168"/>
            <a:ext cx="580165" cy="29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1200000" lon="7499979" rev="0"/>
            </a:camera>
            <a:lightRig rig="threePt" dir="t"/>
          </a:scene3d>
        </p:spPr>
      </p:pic>
      <p:sp>
        <p:nvSpPr>
          <p:cNvPr id="78" name="Textfeld 77"/>
          <p:cNvSpPr txBox="1"/>
          <p:nvPr/>
        </p:nvSpPr>
        <p:spPr>
          <a:xfrm>
            <a:off x="7779673" y="1191573"/>
            <a:ext cx="4603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b="1" dirty="0" smtClean="0">
                <a:solidFill>
                  <a:schemeClr val="bg1"/>
                </a:solidFill>
              </a:rPr>
              <a:t>2015</a:t>
            </a:r>
            <a:endParaRPr lang="de-DE" sz="1050" b="1" dirty="0">
              <a:solidFill>
                <a:schemeClr val="bg1"/>
              </a:solidFill>
            </a:endParaRPr>
          </a:p>
        </p:txBody>
      </p:sp>
      <p:sp>
        <p:nvSpPr>
          <p:cNvPr id="79" name="Textfeld 78"/>
          <p:cNvSpPr txBox="1"/>
          <p:nvPr/>
        </p:nvSpPr>
        <p:spPr>
          <a:xfrm>
            <a:off x="1473949" y="1191573"/>
            <a:ext cx="4603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b="1" dirty="0" smtClean="0">
                <a:solidFill>
                  <a:schemeClr val="accent6">
                    <a:lumMod val="50000"/>
                  </a:schemeClr>
                </a:solidFill>
              </a:rPr>
              <a:t>1965</a:t>
            </a:r>
            <a:endParaRPr lang="de-DE" sz="105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1" name="Abgerundete rechteckige Legende 80"/>
          <p:cNvSpPr/>
          <p:nvPr/>
        </p:nvSpPr>
        <p:spPr bwMode="auto">
          <a:xfrm>
            <a:off x="718982" y="2295526"/>
            <a:ext cx="4867276" cy="2904166"/>
          </a:xfrm>
          <a:prstGeom prst="wedgeRoundRectCallout">
            <a:avLst>
              <a:gd name="adj1" fmla="val 60576"/>
              <a:gd name="adj2" fmla="val -3751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 w="12700">
            <a:noFill/>
            <a:round/>
            <a:headEnd/>
            <a:tailEnd/>
          </a:ln>
        </p:spPr>
        <p:txBody>
          <a:bodyPr lIns="144000" rIns="144000" rtlCol="0" anchor="ctr"/>
          <a:lstStyle/>
          <a:p>
            <a:pPr algn="just"/>
            <a:r>
              <a:rPr lang="en-US" b="1" i="1" dirty="0" smtClean="0"/>
              <a:t>If a forecaster uses a method which is based on laws of atmospheric dynamics then his disadvantage against the machine is that the machine considers these laws in a more comprehensive way. If, however, a forecaster relies more on certain rules then his disadvantage against the objective statistical procedures is related to insufficiencies of human memory (</a:t>
            </a:r>
            <a:r>
              <a:rPr lang="en-US" b="1" i="1" dirty="0" err="1" smtClean="0"/>
              <a:t>Böhme</a:t>
            </a:r>
            <a:r>
              <a:rPr lang="en-US" b="1" i="1" dirty="0" smtClean="0"/>
              <a:t>, 1969).</a:t>
            </a:r>
            <a:endParaRPr lang="de-DE" b="1" i="1" dirty="0"/>
          </a:p>
        </p:txBody>
      </p:sp>
      <p:sp>
        <p:nvSpPr>
          <p:cNvPr id="82" name="Rechteck 81"/>
          <p:cNvSpPr/>
          <p:nvPr/>
        </p:nvSpPr>
        <p:spPr>
          <a:xfrm>
            <a:off x="323528" y="237700"/>
            <a:ext cx="1249221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3" name="Textfeld 82"/>
          <p:cNvSpPr txBox="1"/>
          <p:nvPr/>
        </p:nvSpPr>
        <p:spPr>
          <a:xfrm>
            <a:off x="359532" y="280438"/>
            <a:ext cx="1213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FFFFFF"/>
                </a:solidFill>
                <a:latin typeface="Calibri" pitchFamily="34" charset="0"/>
              </a:rPr>
              <a:t>Konrad</a:t>
            </a:r>
            <a:r>
              <a:rPr lang="en-US" sz="1400" b="1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  <a:latin typeface="Calibri" pitchFamily="34" charset="0"/>
              </a:rPr>
              <a:t>Balzer</a:t>
            </a:r>
            <a:endParaRPr lang="en-US" sz="1400" b="1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4" name="Rechteck 83"/>
          <p:cNvSpPr/>
          <p:nvPr/>
        </p:nvSpPr>
        <p:spPr>
          <a:xfrm>
            <a:off x="-7200" y="237700"/>
            <a:ext cx="288032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5" name="Textfeld 84"/>
          <p:cNvSpPr txBox="1"/>
          <p:nvPr/>
        </p:nvSpPr>
        <p:spPr>
          <a:xfrm>
            <a:off x="-508" y="273704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rgbClr val="FFFFFF"/>
                </a:solidFill>
                <a:latin typeface="Calibri" pitchFamily="34" charset="0"/>
              </a:rPr>
              <a:t>1</a:t>
            </a:r>
            <a:endParaRPr lang="de-DE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5" grpId="0"/>
      <p:bldP spid="8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06.01.2015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Statistical Interpretation in Germany - the last 50 Years | Meteo Service weather research GmbH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6</a:t>
            </a:fld>
            <a:endParaRPr lang="de-DE" dirty="0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328100" y="4305223"/>
            <a:ext cx="8548675" cy="818267"/>
            <a:chOff x="58" y="1944"/>
            <a:chExt cx="4368" cy="418"/>
          </a:xfrm>
        </p:grpSpPr>
        <p:sp>
          <p:nvSpPr>
            <p:cNvPr id="17" name="AutoShape 4"/>
            <p:cNvSpPr>
              <a:spLocks noChangeArrowheads="1"/>
            </p:cNvSpPr>
            <p:nvPr/>
          </p:nvSpPr>
          <p:spPr bwMode="gray">
            <a:xfrm>
              <a:off x="58" y="1944"/>
              <a:ext cx="1333" cy="418"/>
            </a:xfrm>
            <a:prstGeom prst="homePlate">
              <a:avLst>
                <a:gd name="adj" fmla="val 26756"/>
              </a:avLst>
            </a:prstGeom>
            <a:solidFill>
              <a:srgbClr val="004074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lIns="46800" tIns="46800" rIns="46800" bIns="46800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     1963</a:t>
              </a:r>
            </a:p>
          </p:txBody>
        </p:sp>
        <p:sp>
          <p:nvSpPr>
            <p:cNvPr id="18" name="AutoShape 5"/>
            <p:cNvSpPr>
              <a:spLocks noChangeArrowheads="1"/>
            </p:cNvSpPr>
            <p:nvPr/>
          </p:nvSpPr>
          <p:spPr bwMode="gray">
            <a:xfrm>
              <a:off x="1302" y="1944"/>
              <a:ext cx="1774" cy="418"/>
            </a:xfrm>
            <a:prstGeom prst="chevron">
              <a:avLst>
                <a:gd name="adj" fmla="val 26688"/>
              </a:avLst>
            </a:prstGeom>
            <a:solidFill>
              <a:srgbClr val="0061B2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     </a:t>
              </a:r>
              <a:r>
                <a:rPr kumimoji="0" lang="de-DE" altLang="de-DE" sz="1800" b="1" i="0" u="none" strike="noStrike" kern="0" cap="none" spc="0" normalizeH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</a:t>
              </a: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1966</a:t>
              </a:r>
            </a:p>
          </p:txBody>
        </p:sp>
        <p:sp>
          <p:nvSpPr>
            <p:cNvPr id="19" name="AutoShape 6"/>
            <p:cNvSpPr>
              <a:spLocks noChangeArrowheads="1"/>
            </p:cNvSpPr>
            <p:nvPr/>
          </p:nvSpPr>
          <p:spPr bwMode="gray">
            <a:xfrm>
              <a:off x="2994" y="1944"/>
              <a:ext cx="1432" cy="418"/>
            </a:xfrm>
            <a:prstGeom prst="chevron">
              <a:avLst>
                <a:gd name="adj" fmla="val 26594"/>
              </a:avLst>
            </a:prstGeom>
            <a:solidFill>
              <a:srgbClr val="2A79D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1969</a:t>
              </a:r>
            </a:p>
          </p:txBody>
        </p:sp>
      </p:grpSp>
      <p:sp>
        <p:nvSpPr>
          <p:cNvPr id="22" name="Rectangle 9"/>
          <p:cNvSpPr>
            <a:spLocks noChangeArrowheads="1"/>
          </p:cNvSpPr>
          <p:nvPr/>
        </p:nvSpPr>
        <p:spPr bwMode="gray">
          <a:xfrm>
            <a:off x="285055" y="2390776"/>
            <a:ext cx="2401107" cy="1725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08000" tIns="108000" rIns="72000" bIns="72000" anchor="b"/>
          <a:lstStyle/>
          <a:p>
            <a:pPr lvl="0">
              <a:spcBef>
                <a:spcPct val="25000"/>
              </a:spcBef>
            </a:pPr>
            <a:r>
              <a:rPr lang="en-US" sz="1300" b="1" dirty="0" smtClean="0"/>
              <a:t>W. </a:t>
            </a:r>
            <a:r>
              <a:rPr lang="en-US" sz="1300" b="1" dirty="0" err="1" smtClean="0"/>
              <a:t>Böhme</a:t>
            </a:r>
            <a:r>
              <a:rPr lang="en-US" sz="1300" b="1" dirty="0" smtClean="0"/>
              <a:t> (Meeting of Met. Society of East Germany):</a:t>
            </a:r>
            <a:br>
              <a:rPr lang="en-US" sz="1300" b="1" dirty="0" smtClean="0"/>
            </a:br>
            <a:r>
              <a:rPr lang="en-US" sz="1300" b="1" dirty="0" smtClean="0"/>
              <a:t>- statistical entropy as a measure for uncertainty of prognostic statements reaches a minimum at a certain combination of statistical and numerical techniques.</a:t>
            </a:r>
            <a:endParaRPr kumimoji="0" lang="de-DE" altLang="de-DE" sz="1300" b="1" i="0" u="none" strike="noStrike" kern="0" cap="none" spc="0" normalizeH="0" baseline="0" noProof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3" name="Rectangle 11"/>
          <p:cNvSpPr>
            <a:spLocks noChangeArrowheads="1"/>
          </p:cNvSpPr>
          <p:nvPr/>
        </p:nvSpPr>
        <p:spPr bwMode="gray">
          <a:xfrm>
            <a:off x="2729306" y="2466976"/>
            <a:ext cx="3357170" cy="16819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08000" tIns="108000" rIns="72000" bIns="72000" anchor="b"/>
          <a:lstStyle/>
          <a:p>
            <a:pPr>
              <a:spcBef>
                <a:spcPct val="25000"/>
              </a:spcBef>
            </a:pPr>
            <a:r>
              <a:rPr lang="en-US" altLang="de-DE" sz="1300" b="1" kern="0" noProof="1" smtClean="0">
                <a:solidFill>
                  <a:srgbClr val="000000"/>
                </a:solidFill>
              </a:rPr>
              <a:t>Foundation of the group 'Synoptical Research' at the Central Weather Forecasting Office of East Germany, Potsdam: H. Maede, M. Buttenberg, K. Balzer (since 1967): </a:t>
            </a:r>
            <a:r>
              <a:rPr lang="en-US" altLang="de-DE" sz="1300" b="1" kern="0" noProof="1" smtClean="0">
                <a:solidFill>
                  <a:srgbClr val="000000"/>
                </a:solidFill>
                <a:sym typeface="Wingdings" pitchFamily="2" charset="2"/>
              </a:rPr>
              <a:t> </a:t>
            </a:r>
            <a:r>
              <a:rPr lang="en-US" altLang="de-DE" sz="1300" b="1" kern="0" noProof="1" smtClean="0">
                <a:solidFill>
                  <a:srgbClr val="000000"/>
                </a:solidFill>
              </a:rPr>
              <a:t>Since 1970: real time medium range forecasts based on analogous cases using geopot. height 500 hPa : </a:t>
            </a:r>
            <a:r>
              <a:rPr lang="en-US" altLang="de-DE" sz="1300" b="1" kern="0" noProof="1" smtClean="0">
                <a:solidFill>
                  <a:srgbClr val="C00000"/>
                </a:solidFill>
              </a:rPr>
              <a:t>AF</a:t>
            </a:r>
            <a:r>
              <a:rPr lang="en-US" altLang="de-DE" sz="1300" b="1" kern="0" noProof="1" smtClean="0">
                <a:solidFill>
                  <a:srgbClr val="000000"/>
                </a:solidFill>
              </a:rPr>
              <a:t>.</a:t>
            </a:r>
            <a:endParaRPr kumimoji="0" lang="de-DE" altLang="de-DE" sz="1300" b="1" i="0" u="none" strike="noStrike" kern="0" cap="none" spc="0" normalizeH="0" baseline="0" noProof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gray">
          <a:xfrm>
            <a:off x="3698048" y="5229223"/>
            <a:ext cx="2329489" cy="1095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08000" tIns="108000" rIns="72000" bIns="72000"/>
          <a:lstStyle/>
          <a:p>
            <a:pPr lvl="0">
              <a:spcBef>
                <a:spcPct val="25000"/>
              </a:spcBef>
            </a:pPr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</a:rPr>
              <a:t>W.H. Klein: Objective Forecasts of Surface Temperature for one to three days in advance (J. Appl. Meteor., 5, 137-147): First operational Perfect </a:t>
            </a:r>
            <a:r>
              <a:rPr lang="en-US" sz="1200" b="1" dirty="0" err="1" smtClean="0">
                <a:solidFill>
                  <a:schemeClr val="accent3">
                    <a:lumMod val="50000"/>
                  </a:schemeClr>
                </a:solidFill>
              </a:rPr>
              <a:t>Prog</a:t>
            </a:r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</a:rPr>
              <a:t> system</a:t>
            </a:r>
            <a:endParaRPr kumimoji="0" lang="de-DE" altLang="de-DE" sz="1200" b="1" i="0" u="none" strike="noStrike" kern="0" cap="none" spc="0" normalizeH="0" baseline="0" noProof="1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26" name="Rectangle 14"/>
          <p:cNvSpPr>
            <a:spLocks noChangeArrowheads="1"/>
          </p:cNvSpPr>
          <p:nvPr/>
        </p:nvSpPr>
        <p:spPr bwMode="gray">
          <a:xfrm>
            <a:off x="6106455" y="1602869"/>
            <a:ext cx="2714488" cy="28738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08000" tIns="108000" rIns="72000" bIns="72000"/>
          <a:lstStyle/>
          <a:p>
            <a:pPr lvl="0">
              <a:spcBef>
                <a:spcPct val="25000"/>
              </a:spcBef>
            </a:pPr>
            <a:r>
              <a:rPr lang="en-US" sz="1300" b="1" dirty="0" smtClean="0"/>
              <a:t>W. </a:t>
            </a:r>
            <a:r>
              <a:rPr lang="en-US" sz="1300" b="1" dirty="0" err="1" smtClean="0"/>
              <a:t>Böhme</a:t>
            </a:r>
            <a:r>
              <a:rPr lang="en-US" sz="1300" b="1" dirty="0" smtClean="0"/>
              <a:t>: </a:t>
            </a:r>
            <a:r>
              <a:rPr lang="en-US" altLang="de-DE" sz="1300" b="1" kern="0" noProof="1" smtClean="0">
                <a:solidFill>
                  <a:srgbClr val="000000"/>
                </a:solidFill>
              </a:rPr>
              <a:t>'Head of former East German Natl. Weather Service': If a forecaster uses a method which is based on laws of atmospheric dynamics then his disadvantage against the machine is that the machine considers these laws in a more comprehensive way. If, however, a forecaster relies more on certain rules then his disadvantage against the objective statistical procedures is related to insufficiencies of human memory.</a:t>
            </a:r>
            <a:endParaRPr kumimoji="0" lang="de-DE" altLang="de-DE" sz="1300" b="1" i="0" u="none" strike="noStrike" kern="0" cap="none" spc="0" normalizeH="0" baseline="0" noProof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3" name="_h1"/>
          <p:cNvSpPr txBox="1">
            <a:spLocks noChangeArrowheads="1"/>
          </p:cNvSpPr>
          <p:nvPr/>
        </p:nvSpPr>
        <p:spPr bwMode="gray">
          <a:xfrm>
            <a:off x="311620" y="1602869"/>
            <a:ext cx="5524390" cy="616455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3000" b="1" noProof="1" smtClean="0">
                <a:solidFill>
                  <a:srgbClr val="029ADD"/>
                </a:solidFill>
                <a:latin typeface="+mj-lt"/>
                <a:ea typeface="+mj-ea"/>
                <a:cs typeface="+mj-cs"/>
              </a:rPr>
              <a:t>Former East Germany (the 60s)</a:t>
            </a: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4671" y="5314950"/>
            <a:ext cx="852427" cy="949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619919" y="1201693"/>
            <a:ext cx="7759976" cy="234271"/>
            <a:chOff x="247" y="1866"/>
            <a:chExt cx="16367" cy="670"/>
          </a:xfrm>
          <a:solidFill>
            <a:schemeClr val="bg1">
              <a:lumMod val="50000"/>
            </a:schemeClr>
          </a:solidFill>
        </p:grpSpPr>
        <p:sp>
          <p:nvSpPr>
            <p:cNvPr id="49" name="AutoShape 4"/>
            <p:cNvSpPr>
              <a:spLocks noChangeArrowheads="1"/>
            </p:cNvSpPr>
            <p:nvPr/>
          </p:nvSpPr>
          <p:spPr bwMode="gray">
            <a:xfrm>
              <a:off x="247" y="1867"/>
              <a:ext cx="1557" cy="669"/>
            </a:xfrm>
            <a:prstGeom prst="homePlate">
              <a:avLst>
                <a:gd name="adj" fmla="val 26756"/>
              </a:avLst>
            </a:prstGeom>
            <a:solidFill>
              <a:schemeClr val="bg1">
                <a:lumMod val="50000"/>
              </a:schemeClr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46800" tIns="46800" rIns="46800" bIns="46800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    </a:t>
              </a:r>
            </a:p>
          </p:txBody>
        </p:sp>
        <p:sp>
          <p:nvSpPr>
            <p:cNvPr id="50" name="AutoShape 6"/>
            <p:cNvSpPr>
              <a:spLocks noChangeArrowheads="1"/>
            </p:cNvSpPr>
            <p:nvPr/>
          </p:nvSpPr>
          <p:spPr bwMode="gray">
            <a:xfrm>
              <a:off x="1740" y="1866"/>
              <a:ext cx="1559" cy="670"/>
            </a:xfrm>
            <a:prstGeom prst="chevron">
              <a:avLst>
                <a:gd name="adj" fmla="val 26594"/>
              </a:avLst>
            </a:prstGeom>
            <a:solidFill>
              <a:srgbClr val="FFC00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</a:t>
              </a:r>
            </a:p>
          </p:txBody>
        </p:sp>
        <p:sp>
          <p:nvSpPr>
            <p:cNvPr id="51" name="AutoShape 6"/>
            <p:cNvSpPr>
              <a:spLocks noChangeArrowheads="1"/>
            </p:cNvSpPr>
            <p:nvPr/>
          </p:nvSpPr>
          <p:spPr bwMode="gray">
            <a:xfrm>
              <a:off x="3222" y="1866"/>
              <a:ext cx="1559" cy="670"/>
            </a:xfrm>
            <a:prstGeom prst="chevron">
              <a:avLst>
                <a:gd name="adj" fmla="val 26594"/>
              </a:avLst>
            </a:prstGeom>
            <a:solidFill>
              <a:srgbClr val="0198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</a:t>
              </a:r>
            </a:p>
          </p:txBody>
        </p:sp>
        <p:sp>
          <p:nvSpPr>
            <p:cNvPr id="52" name="AutoShape 6"/>
            <p:cNvSpPr>
              <a:spLocks noChangeArrowheads="1"/>
            </p:cNvSpPr>
            <p:nvPr/>
          </p:nvSpPr>
          <p:spPr bwMode="gray">
            <a:xfrm>
              <a:off x="4704" y="1866"/>
              <a:ext cx="1559" cy="670"/>
            </a:xfrm>
            <a:prstGeom prst="chevron">
              <a:avLst>
                <a:gd name="adj" fmla="val 26594"/>
              </a:avLst>
            </a:prstGeom>
            <a:solidFill>
              <a:srgbClr val="0198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</a:t>
              </a:r>
            </a:p>
          </p:txBody>
        </p:sp>
        <p:sp>
          <p:nvSpPr>
            <p:cNvPr id="53" name="AutoShape 6"/>
            <p:cNvSpPr>
              <a:spLocks noChangeArrowheads="1"/>
            </p:cNvSpPr>
            <p:nvPr/>
          </p:nvSpPr>
          <p:spPr bwMode="gray">
            <a:xfrm>
              <a:off x="6186" y="1866"/>
              <a:ext cx="1559" cy="670"/>
            </a:xfrm>
            <a:prstGeom prst="chevron">
              <a:avLst>
                <a:gd name="adj" fmla="val 26594"/>
              </a:avLst>
            </a:prstGeom>
            <a:solidFill>
              <a:srgbClr val="0198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</a:t>
              </a:r>
            </a:p>
          </p:txBody>
        </p:sp>
        <p:sp>
          <p:nvSpPr>
            <p:cNvPr id="54" name="AutoShape 6"/>
            <p:cNvSpPr>
              <a:spLocks noChangeArrowheads="1"/>
            </p:cNvSpPr>
            <p:nvPr/>
          </p:nvSpPr>
          <p:spPr bwMode="gray">
            <a:xfrm>
              <a:off x="7668" y="1866"/>
              <a:ext cx="1559" cy="670"/>
            </a:xfrm>
            <a:prstGeom prst="chevron">
              <a:avLst>
                <a:gd name="adj" fmla="val 26594"/>
              </a:avLst>
            </a:prstGeom>
            <a:solidFill>
              <a:srgbClr val="0198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</a:t>
              </a:r>
            </a:p>
          </p:txBody>
        </p:sp>
        <p:sp>
          <p:nvSpPr>
            <p:cNvPr id="55" name="AutoShape 6"/>
            <p:cNvSpPr>
              <a:spLocks noChangeArrowheads="1"/>
            </p:cNvSpPr>
            <p:nvPr/>
          </p:nvSpPr>
          <p:spPr bwMode="gray">
            <a:xfrm>
              <a:off x="9147" y="1866"/>
              <a:ext cx="1559" cy="670"/>
            </a:xfrm>
            <a:prstGeom prst="chevron">
              <a:avLst>
                <a:gd name="adj" fmla="val 26594"/>
              </a:avLst>
            </a:prstGeom>
            <a:solidFill>
              <a:srgbClr val="0198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</a:t>
              </a:r>
            </a:p>
          </p:txBody>
        </p:sp>
        <p:sp>
          <p:nvSpPr>
            <p:cNvPr id="56" name="AutoShape 6"/>
            <p:cNvSpPr>
              <a:spLocks noChangeArrowheads="1"/>
            </p:cNvSpPr>
            <p:nvPr/>
          </p:nvSpPr>
          <p:spPr bwMode="gray">
            <a:xfrm>
              <a:off x="10629" y="1866"/>
              <a:ext cx="1559" cy="670"/>
            </a:xfrm>
            <a:prstGeom prst="chevron">
              <a:avLst>
                <a:gd name="adj" fmla="val 26594"/>
              </a:avLst>
            </a:prstGeom>
            <a:solidFill>
              <a:srgbClr val="0198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</a:t>
              </a:r>
            </a:p>
          </p:txBody>
        </p:sp>
        <p:sp>
          <p:nvSpPr>
            <p:cNvPr id="57" name="AutoShape 6"/>
            <p:cNvSpPr>
              <a:spLocks noChangeArrowheads="1"/>
            </p:cNvSpPr>
            <p:nvPr/>
          </p:nvSpPr>
          <p:spPr bwMode="gray">
            <a:xfrm>
              <a:off x="12091" y="1866"/>
              <a:ext cx="1559" cy="670"/>
            </a:xfrm>
            <a:prstGeom prst="chevron">
              <a:avLst>
                <a:gd name="adj" fmla="val 26594"/>
              </a:avLst>
            </a:prstGeom>
            <a:solidFill>
              <a:srgbClr val="0198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</a:t>
              </a:r>
            </a:p>
          </p:txBody>
        </p:sp>
        <p:sp>
          <p:nvSpPr>
            <p:cNvPr id="58" name="AutoShape 6"/>
            <p:cNvSpPr>
              <a:spLocks noChangeArrowheads="1"/>
            </p:cNvSpPr>
            <p:nvPr/>
          </p:nvSpPr>
          <p:spPr bwMode="gray">
            <a:xfrm>
              <a:off x="13573" y="1866"/>
              <a:ext cx="1559" cy="670"/>
            </a:xfrm>
            <a:prstGeom prst="chevron">
              <a:avLst>
                <a:gd name="adj" fmla="val 26594"/>
              </a:avLst>
            </a:prstGeom>
            <a:solidFill>
              <a:srgbClr val="0198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</a:t>
              </a:r>
            </a:p>
          </p:txBody>
        </p:sp>
        <p:sp>
          <p:nvSpPr>
            <p:cNvPr id="75" name="AutoShape 6"/>
            <p:cNvSpPr>
              <a:spLocks noChangeArrowheads="1"/>
            </p:cNvSpPr>
            <p:nvPr/>
          </p:nvSpPr>
          <p:spPr bwMode="gray">
            <a:xfrm>
              <a:off x="15055" y="1866"/>
              <a:ext cx="1559" cy="670"/>
            </a:xfrm>
            <a:prstGeom prst="chevron">
              <a:avLst>
                <a:gd name="adj" fmla="val 26594"/>
              </a:avLst>
            </a:prstGeom>
            <a:solidFill>
              <a:srgbClr val="0198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</a:t>
              </a:r>
            </a:p>
          </p:txBody>
        </p:sp>
      </p:grpSp>
      <p:sp>
        <p:nvSpPr>
          <p:cNvPr id="76" name="Textfeld 75"/>
          <p:cNvSpPr txBox="1"/>
          <p:nvPr/>
        </p:nvSpPr>
        <p:spPr>
          <a:xfrm>
            <a:off x="718982" y="1184732"/>
            <a:ext cx="5293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 smtClean="0">
                <a:solidFill>
                  <a:schemeClr val="bg1"/>
                </a:solidFill>
              </a:rPr>
              <a:t>1950s</a:t>
            </a:r>
            <a:endParaRPr lang="de-DE" sz="1100" b="1" dirty="0">
              <a:solidFill>
                <a:schemeClr val="bg1"/>
              </a:solidFill>
            </a:endParaRPr>
          </a:p>
        </p:txBody>
      </p:sp>
      <p:pic>
        <p:nvPicPr>
          <p:cNvPr id="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9363" y="1192168"/>
            <a:ext cx="580165" cy="29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1200000" lon="7499979" rev="0"/>
            </a:camera>
            <a:lightRig rig="threePt" dir="t"/>
          </a:scene3d>
        </p:spPr>
      </p:pic>
      <p:sp>
        <p:nvSpPr>
          <p:cNvPr id="78" name="Textfeld 77"/>
          <p:cNvSpPr txBox="1"/>
          <p:nvPr/>
        </p:nvSpPr>
        <p:spPr>
          <a:xfrm>
            <a:off x="7779673" y="1191573"/>
            <a:ext cx="4603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b="1" dirty="0" smtClean="0">
                <a:solidFill>
                  <a:schemeClr val="bg1"/>
                </a:solidFill>
              </a:rPr>
              <a:t>2015</a:t>
            </a:r>
            <a:endParaRPr lang="de-DE" sz="1050" b="1" dirty="0">
              <a:solidFill>
                <a:schemeClr val="bg1"/>
              </a:solidFill>
            </a:endParaRPr>
          </a:p>
        </p:txBody>
      </p:sp>
      <p:sp>
        <p:nvSpPr>
          <p:cNvPr id="79" name="Textfeld 78"/>
          <p:cNvSpPr txBox="1"/>
          <p:nvPr/>
        </p:nvSpPr>
        <p:spPr>
          <a:xfrm>
            <a:off x="1473949" y="1191573"/>
            <a:ext cx="4603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b="1" dirty="0" smtClean="0">
                <a:solidFill>
                  <a:schemeClr val="accent6">
                    <a:lumMod val="50000"/>
                  </a:schemeClr>
                </a:solidFill>
              </a:rPr>
              <a:t>1965</a:t>
            </a:r>
            <a:endParaRPr lang="de-DE" sz="105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6" name="Rechteck 35"/>
          <p:cNvSpPr/>
          <p:nvPr/>
        </p:nvSpPr>
        <p:spPr>
          <a:xfrm>
            <a:off x="323528" y="237700"/>
            <a:ext cx="1249221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Textfeld 36"/>
          <p:cNvSpPr txBox="1"/>
          <p:nvPr/>
        </p:nvSpPr>
        <p:spPr>
          <a:xfrm>
            <a:off x="359532" y="280438"/>
            <a:ext cx="1213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FFFFFF"/>
                </a:solidFill>
                <a:latin typeface="Calibri" pitchFamily="34" charset="0"/>
              </a:rPr>
              <a:t>Konrad</a:t>
            </a:r>
            <a:r>
              <a:rPr lang="en-US" sz="1400" b="1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  <a:latin typeface="Calibri" pitchFamily="34" charset="0"/>
              </a:rPr>
              <a:t>Balzer</a:t>
            </a:r>
            <a:endParaRPr lang="en-US" sz="1400" b="1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-7200" y="237700"/>
            <a:ext cx="288032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Textfeld 38"/>
          <p:cNvSpPr txBox="1"/>
          <p:nvPr/>
        </p:nvSpPr>
        <p:spPr>
          <a:xfrm>
            <a:off x="-508" y="273704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rgbClr val="FFFFFF"/>
                </a:solidFill>
                <a:latin typeface="Calibri" pitchFamily="34" charset="0"/>
              </a:rPr>
              <a:t>1</a:t>
            </a:r>
            <a:endParaRPr lang="de-DE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06.01.2015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Statistical Interpretation in Germany - the last 50 Years | Meteo Service weather research GmbH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7</a:t>
            </a:fld>
            <a:endParaRPr lang="de-DE" dirty="0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08385" y="3373439"/>
            <a:ext cx="8660681" cy="941594"/>
            <a:chOff x="108" y="1867"/>
            <a:chExt cx="4618" cy="481"/>
          </a:xfrm>
        </p:grpSpPr>
        <p:sp>
          <p:nvSpPr>
            <p:cNvPr id="17" name="AutoShape 4"/>
            <p:cNvSpPr>
              <a:spLocks noChangeArrowheads="1"/>
            </p:cNvSpPr>
            <p:nvPr/>
          </p:nvSpPr>
          <p:spPr bwMode="gray">
            <a:xfrm>
              <a:off x="108" y="1867"/>
              <a:ext cx="1244" cy="481"/>
            </a:xfrm>
            <a:prstGeom prst="homePlate">
              <a:avLst>
                <a:gd name="adj" fmla="val 26756"/>
              </a:avLst>
            </a:prstGeom>
            <a:solidFill>
              <a:srgbClr val="004074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lIns="46800" tIns="46800" rIns="46800" bIns="46800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  </a:t>
              </a:r>
              <a:r>
                <a:rPr kumimoji="0" lang="de-DE" altLang="de-DE" sz="1800" b="1" i="0" u="none" strike="noStrike" kern="0" cap="none" spc="0" normalizeH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</a:t>
              </a: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1970</a:t>
              </a:r>
            </a:p>
          </p:txBody>
        </p:sp>
        <p:sp>
          <p:nvSpPr>
            <p:cNvPr id="18" name="AutoShape 5"/>
            <p:cNvSpPr>
              <a:spLocks noChangeArrowheads="1"/>
            </p:cNvSpPr>
            <p:nvPr/>
          </p:nvSpPr>
          <p:spPr bwMode="gray">
            <a:xfrm>
              <a:off x="1246" y="1867"/>
              <a:ext cx="1203" cy="481"/>
            </a:xfrm>
            <a:prstGeom prst="chevron">
              <a:avLst>
                <a:gd name="adj" fmla="val 26688"/>
              </a:avLst>
            </a:prstGeom>
            <a:solidFill>
              <a:srgbClr val="0061B2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1972</a:t>
              </a:r>
            </a:p>
          </p:txBody>
        </p:sp>
        <p:sp>
          <p:nvSpPr>
            <p:cNvPr id="19" name="AutoShape 6"/>
            <p:cNvSpPr>
              <a:spLocks noChangeArrowheads="1"/>
            </p:cNvSpPr>
            <p:nvPr/>
          </p:nvSpPr>
          <p:spPr bwMode="gray">
            <a:xfrm>
              <a:off x="2350" y="1867"/>
              <a:ext cx="1060" cy="481"/>
            </a:xfrm>
            <a:prstGeom prst="chevron">
              <a:avLst>
                <a:gd name="adj" fmla="val 26594"/>
              </a:avLst>
            </a:prstGeom>
            <a:solidFill>
              <a:srgbClr val="2A79D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1976</a:t>
              </a:r>
            </a:p>
          </p:txBody>
        </p:sp>
        <p:sp>
          <p:nvSpPr>
            <p:cNvPr id="20" name="AutoShape 7"/>
            <p:cNvSpPr>
              <a:spLocks noChangeArrowheads="1"/>
            </p:cNvSpPr>
            <p:nvPr/>
          </p:nvSpPr>
          <p:spPr bwMode="gray">
            <a:xfrm>
              <a:off x="3308" y="1867"/>
              <a:ext cx="1418" cy="481"/>
            </a:xfrm>
            <a:prstGeom prst="chevron">
              <a:avLst>
                <a:gd name="adj" fmla="val 26594"/>
              </a:avLst>
            </a:prstGeom>
            <a:solidFill>
              <a:srgbClr val="69A2E1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1980s</a:t>
              </a:r>
            </a:p>
          </p:txBody>
        </p:sp>
      </p:grpSp>
      <p:sp>
        <p:nvSpPr>
          <p:cNvPr id="23" name="Rectangle 11"/>
          <p:cNvSpPr>
            <a:spLocks noChangeArrowheads="1"/>
          </p:cNvSpPr>
          <p:nvPr/>
        </p:nvSpPr>
        <p:spPr bwMode="gray">
          <a:xfrm>
            <a:off x="4419033" y="1714500"/>
            <a:ext cx="1982323" cy="1601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08000" tIns="108000" rIns="72000" bIns="72000" anchor="b"/>
          <a:lstStyle/>
          <a:p>
            <a:pPr>
              <a:spcBef>
                <a:spcPct val="25000"/>
              </a:spcBef>
            </a:pPr>
            <a:r>
              <a:rPr lang="en-US" altLang="de-DE" sz="1300" b="1" kern="0" noProof="1" smtClean="0">
                <a:solidFill>
                  <a:srgbClr val="000000"/>
                </a:solidFill>
              </a:rPr>
              <a:t>1. WMO Symposion on Statistical Interpretation of Broad Scale NWP Products into Local Weather Elements. Spiritus Rector: L. Bengtsson.</a:t>
            </a:r>
            <a:endParaRPr kumimoji="0" lang="de-DE" altLang="de-DE" sz="1300" b="1" i="0" u="none" strike="noStrike" kern="0" cap="none" spc="0" normalizeH="0" baseline="0" noProof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gray">
          <a:xfrm>
            <a:off x="2341914" y="4384675"/>
            <a:ext cx="2058070" cy="1076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08000" tIns="108000" rIns="72000" bIns="72000"/>
          <a:lstStyle/>
          <a:p>
            <a:pPr lvl="0">
              <a:spcBef>
                <a:spcPct val="25000"/>
              </a:spcBef>
            </a:pPr>
            <a:r>
              <a:rPr lang="en-US" sz="1300" b="1" dirty="0" err="1" smtClean="0"/>
              <a:t>Glahn</a:t>
            </a:r>
            <a:r>
              <a:rPr lang="en-US" sz="1300" b="1" dirty="0" smtClean="0"/>
              <a:t> &amp; Lowry: The use of Model Output Statistics in objective weather forecasting: J. Appl. Meteor., 11, 1203-1211</a:t>
            </a:r>
            <a:endParaRPr kumimoji="0" lang="de-DE" altLang="de-DE" sz="1300" b="1" i="0" u="none" strike="noStrike" kern="0" cap="none" spc="0" normalizeH="0" baseline="0" noProof="1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6" name="Rectangle 14"/>
          <p:cNvSpPr>
            <a:spLocks noChangeArrowheads="1"/>
          </p:cNvSpPr>
          <p:nvPr/>
        </p:nvSpPr>
        <p:spPr bwMode="gray">
          <a:xfrm>
            <a:off x="6372780" y="2266950"/>
            <a:ext cx="2419587" cy="1076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08000" tIns="108000" rIns="72000" bIns="72000"/>
          <a:lstStyle/>
          <a:p>
            <a:pPr>
              <a:spcBef>
                <a:spcPct val="25000"/>
              </a:spcBef>
            </a:pPr>
            <a:r>
              <a:rPr lang="en-US" altLang="de-DE" sz="1300" b="1" kern="0" noProof="1" smtClean="0">
                <a:solidFill>
                  <a:srgbClr val="000000"/>
                </a:solidFill>
              </a:rPr>
              <a:t>K. Balzer became more and more philosophical head of the 'Synoptic Research' group and my major intellectual guide.</a:t>
            </a:r>
            <a:endParaRPr kumimoji="0" lang="de-DE" altLang="de-DE" sz="1300" b="1" i="0" u="none" strike="noStrike" kern="0" cap="none" spc="0" normalizeH="0" baseline="0" noProof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3" name="Rechteck 42"/>
          <p:cNvSpPr/>
          <p:nvPr/>
        </p:nvSpPr>
        <p:spPr>
          <a:xfrm>
            <a:off x="6188587" y="4422775"/>
            <a:ext cx="2756263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b="1" dirty="0" smtClean="0"/>
              <a:t>I studied Meteorology at Humboldt University Berlin, was operational forecaster for 3 years at the Central Weather Forecasting Office of East Germany, Potsdam and developed a scheme how in an ideal weather forecasting system would look like in an ideal world (that is one with unlimited computing power).</a:t>
            </a:r>
            <a:endParaRPr lang="de-DE" sz="13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8711" y="1878166"/>
            <a:ext cx="1181789" cy="136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3" name="Group 3"/>
          <p:cNvGrpSpPr>
            <a:grpSpLocks/>
          </p:cNvGrpSpPr>
          <p:nvPr/>
        </p:nvGrpSpPr>
        <p:grpSpPr bwMode="auto">
          <a:xfrm>
            <a:off x="619919" y="1201693"/>
            <a:ext cx="7759976" cy="234271"/>
            <a:chOff x="247" y="1866"/>
            <a:chExt cx="16367" cy="670"/>
          </a:xfrm>
          <a:solidFill>
            <a:schemeClr val="bg1">
              <a:lumMod val="50000"/>
            </a:schemeClr>
          </a:solidFill>
        </p:grpSpPr>
        <p:sp>
          <p:nvSpPr>
            <p:cNvPr id="64" name="AutoShape 4"/>
            <p:cNvSpPr>
              <a:spLocks noChangeArrowheads="1"/>
            </p:cNvSpPr>
            <p:nvPr/>
          </p:nvSpPr>
          <p:spPr bwMode="gray">
            <a:xfrm>
              <a:off x="247" y="1867"/>
              <a:ext cx="1557" cy="669"/>
            </a:xfrm>
            <a:prstGeom prst="homePlate">
              <a:avLst>
                <a:gd name="adj" fmla="val 26756"/>
              </a:avLst>
            </a:prstGeom>
            <a:solidFill>
              <a:schemeClr val="bg1">
                <a:lumMod val="50000"/>
              </a:schemeClr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46800" tIns="46800" rIns="46800" bIns="46800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    </a:t>
              </a:r>
            </a:p>
          </p:txBody>
        </p:sp>
        <p:sp>
          <p:nvSpPr>
            <p:cNvPr id="65" name="AutoShape 6"/>
            <p:cNvSpPr>
              <a:spLocks noChangeArrowheads="1"/>
            </p:cNvSpPr>
            <p:nvPr/>
          </p:nvSpPr>
          <p:spPr bwMode="gray">
            <a:xfrm>
              <a:off x="1740" y="1866"/>
              <a:ext cx="1559" cy="670"/>
            </a:xfrm>
            <a:prstGeom prst="chevron">
              <a:avLst>
                <a:gd name="adj" fmla="val 26594"/>
              </a:avLst>
            </a:prstGeom>
            <a:solidFill>
              <a:srgbClr val="0198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</a:t>
              </a:r>
            </a:p>
          </p:txBody>
        </p:sp>
        <p:sp>
          <p:nvSpPr>
            <p:cNvPr id="66" name="AutoShape 6"/>
            <p:cNvSpPr>
              <a:spLocks noChangeArrowheads="1"/>
            </p:cNvSpPr>
            <p:nvPr/>
          </p:nvSpPr>
          <p:spPr bwMode="gray">
            <a:xfrm>
              <a:off x="3222" y="1866"/>
              <a:ext cx="1559" cy="670"/>
            </a:xfrm>
            <a:prstGeom prst="chevron">
              <a:avLst>
                <a:gd name="adj" fmla="val 26594"/>
              </a:avLst>
            </a:prstGeom>
            <a:solidFill>
              <a:srgbClr val="FFC00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</a:t>
              </a:r>
            </a:p>
          </p:txBody>
        </p:sp>
        <p:sp>
          <p:nvSpPr>
            <p:cNvPr id="67" name="AutoShape 6"/>
            <p:cNvSpPr>
              <a:spLocks noChangeArrowheads="1"/>
            </p:cNvSpPr>
            <p:nvPr/>
          </p:nvSpPr>
          <p:spPr bwMode="gray">
            <a:xfrm>
              <a:off x="4704" y="1866"/>
              <a:ext cx="1559" cy="670"/>
            </a:xfrm>
            <a:prstGeom prst="chevron">
              <a:avLst>
                <a:gd name="adj" fmla="val 26594"/>
              </a:avLst>
            </a:prstGeom>
            <a:solidFill>
              <a:srgbClr val="FFC00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</a:t>
              </a:r>
            </a:p>
          </p:txBody>
        </p:sp>
        <p:sp>
          <p:nvSpPr>
            <p:cNvPr id="68" name="AutoShape 6"/>
            <p:cNvSpPr>
              <a:spLocks noChangeArrowheads="1"/>
            </p:cNvSpPr>
            <p:nvPr/>
          </p:nvSpPr>
          <p:spPr bwMode="gray">
            <a:xfrm>
              <a:off x="6186" y="1866"/>
              <a:ext cx="1559" cy="670"/>
            </a:xfrm>
            <a:prstGeom prst="chevron">
              <a:avLst>
                <a:gd name="adj" fmla="val 26594"/>
              </a:avLst>
            </a:prstGeom>
            <a:solidFill>
              <a:srgbClr val="FFC00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</a:t>
              </a:r>
            </a:p>
          </p:txBody>
        </p:sp>
        <p:sp>
          <p:nvSpPr>
            <p:cNvPr id="69" name="AutoShape 6"/>
            <p:cNvSpPr>
              <a:spLocks noChangeArrowheads="1"/>
            </p:cNvSpPr>
            <p:nvPr/>
          </p:nvSpPr>
          <p:spPr bwMode="gray">
            <a:xfrm>
              <a:off x="7668" y="1866"/>
              <a:ext cx="1559" cy="670"/>
            </a:xfrm>
            <a:prstGeom prst="chevron">
              <a:avLst>
                <a:gd name="adj" fmla="val 26594"/>
              </a:avLst>
            </a:prstGeom>
            <a:solidFill>
              <a:srgbClr val="0198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</a:t>
              </a:r>
            </a:p>
          </p:txBody>
        </p:sp>
        <p:sp>
          <p:nvSpPr>
            <p:cNvPr id="70" name="AutoShape 6"/>
            <p:cNvSpPr>
              <a:spLocks noChangeArrowheads="1"/>
            </p:cNvSpPr>
            <p:nvPr/>
          </p:nvSpPr>
          <p:spPr bwMode="gray">
            <a:xfrm>
              <a:off x="9147" y="1866"/>
              <a:ext cx="1559" cy="670"/>
            </a:xfrm>
            <a:prstGeom prst="chevron">
              <a:avLst>
                <a:gd name="adj" fmla="val 26594"/>
              </a:avLst>
            </a:prstGeom>
            <a:solidFill>
              <a:srgbClr val="0198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</a:t>
              </a:r>
            </a:p>
          </p:txBody>
        </p:sp>
        <p:sp>
          <p:nvSpPr>
            <p:cNvPr id="71" name="AutoShape 6"/>
            <p:cNvSpPr>
              <a:spLocks noChangeArrowheads="1"/>
            </p:cNvSpPr>
            <p:nvPr/>
          </p:nvSpPr>
          <p:spPr bwMode="gray">
            <a:xfrm>
              <a:off x="10629" y="1866"/>
              <a:ext cx="1559" cy="670"/>
            </a:xfrm>
            <a:prstGeom prst="chevron">
              <a:avLst>
                <a:gd name="adj" fmla="val 26594"/>
              </a:avLst>
            </a:prstGeom>
            <a:solidFill>
              <a:srgbClr val="0198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</a:t>
              </a:r>
            </a:p>
          </p:txBody>
        </p:sp>
        <p:sp>
          <p:nvSpPr>
            <p:cNvPr id="72" name="AutoShape 6"/>
            <p:cNvSpPr>
              <a:spLocks noChangeArrowheads="1"/>
            </p:cNvSpPr>
            <p:nvPr/>
          </p:nvSpPr>
          <p:spPr bwMode="gray">
            <a:xfrm>
              <a:off x="12091" y="1866"/>
              <a:ext cx="1559" cy="670"/>
            </a:xfrm>
            <a:prstGeom prst="chevron">
              <a:avLst>
                <a:gd name="adj" fmla="val 26594"/>
              </a:avLst>
            </a:prstGeom>
            <a:solidFill>
              <a:srgbClr val="0198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</a:t>
              </a:r>
            </a:p>
          </p:txBody>
        </p:sp>
        <p:sp>
          <p:nvSpPr>
            <p:cNvPr id="73" name="AutoShape 6"/>
            <p:cNvSpPr>
              <a:spLocks noChangeArrowheads="1"/>
            </p:cNvSpPr>
            <p:nvPr/>
          </p:nvSpPr>
          <p:spPr bwMode="gray">
            <a:xfrm>
              <a:off x="13573" y="1866"/>
              <a:ext cx="1559" cy="670"/>
            </a:xfrm>
            <a:prstGeom prst="chevron">
              <a:avLst>
                <a:gd name="adj" fmla="val 26594"/>
              </a:avLst>
            </a:prstGeom>
            <a:solidFill>
              <a:srgbClr val="0198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</a:t>
              </a:r>
            </a:p>
          </p:txBody>
        </p:sp>
        <p:sp>
          <p:nvSpPr>
            <p:cNvPr id="77" name="AutoShape 6"/>
            <p:cNvSpPr>
              <a:spLocks noChangeArrowheads="1"/>
            </p:cNvSpPr>
            <p:nvPr/>
          </p:nvSpPr>
          <p:spPr bwMode="gray">
            <a:xfrm>
              <a:off x="15055" y="1866"/>
              <a:ext cx="1559" cy="670"/>
            </a:xfrm>
            <a:prstGeom prst="chevron">
              <a:avLst>
                <a:gd name="adj" fmla="val 26594"/>
              </a:avLst>
            </a:prstGeom>
            <a:solidFill>
              <a:srgbClr val="0198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</a:t>
              </a:r>
            </a:p>
          </p:txBody>
        </p:sp>
      </p:grpSp>
      <p:sp>
        <p:nvSpPr>
          <p:cNvPr id="78" name="Textfeld 77"/>
          <p:cNvSpPr txBox="1"/>
          <p:nvPr/>
        </p:nvSpPr>
        <p:spPr>
          <a:xfrm>
            <a:off x="718982" y="1184732"/>
            <a:ext cx="5293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 smtClean="0">
                <a:solidFill>
                  <a:schemeClr val="bg1"/>
                </a:solidFill>
              </a:rPr>
              <a:t>1950s</a:t>
            </a:r>
            <a:endParaRPr lang="de-DE" sz="1100" b="1" dirty="0">
              <a:solidFill>
                <a:schemeClr val="bg1"/>
              </a:solidFill>
            </a:endParaRPr>
          </a:p>
        </p:txBody>
      </p:sp>
      <p:pic>
        <p:nvPicPr>
          <p:cNvPr id="7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9363" y="1192168"/>
            <a:ext cx="580165" cy="29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1200000" lon="7499979" rev="0"/>
            </a:camera>
            <a:lightRig rig="threePt" dir="t"/>
          </a:scene3d>
        </p:spPr>
      </p:pic>
      <p:sp>
        <p:nvSpPr>
          <p:cNvPr id="80" name="Textfeld 79"/>
          <p:cNvSpPr txBox="1"/>
          <p:nvPr/>
        </p:nvSpPr>
        <p:spPr>
          <a:xfrm>
            <a:off x="7779673" y="1191573"/>
            <a:ext cx="4603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b="1" dirty="0" smtClean="0">
                <a:solidFill>
                  <a:schemeClr val="bg1"/>
                </a:solidFill>
              </a:rPr>
              <a:t>2015</a:t>
            </a:r>
            <a:endParaRPr lang="de-DE" sz="1050" b="1" dirty="0">
              <a:solidFill>
                <a:schemeClr val="bg1"/>
              </a:solidFill>
            </a:endParaRPr>
          </a:p>
        </p:txBody>
      </p:sp>
      <p:sp>
        <p:nvSpPr>
          <p:cNvPr id="81" name="Textfeld 80"/>
          <p:cNvSpPr txBox="1"/>
          <p:nvPr/>
        </p:nvSpPr>
        <p:spPr>
          <a:xfrm>
            <a:off x="1473949" y="1191573"/>
            <a:ext cx="4603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b="1" dirty="0" smtClean="0">
                <a:solidFill>
                  <a:schemeClr val="bg1"/>
                </a:solidFill>
              </a:rPr>
              <a:t>1965</a:t>
            </a:r>
            <a:endParaRPr lang="de-DE" sz="1050" b="1" dirty="0">
              <a:solidFill>
                <a:schemeClr val="bg1"/>
              </a:solidFill>
            </a:endParaRPr>
          </a:p>
        </p:txBody>
      </p:sp>
      <p:sp>
        <p:nvSpPr>
          <p:cNvPr id="82" name="Rectangle 14"/>
          <p:cNvSpPr>
            <a:spLocks noChangeArrowheads="1"/>
          </p:cNvSpPr>
          <p:nvPr/>
        </p:nvSpPr>
        <p:spPr bwMode="gray">
          <a:xfrm>
            <a:off x="298748" y="2537618"/>
            <a:ext cx="1946276" cy="7675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08000" tIns="108000" rIns="72000" bIns="72000"/>
          <a:lstStyle/>
          <a:p>
            <a:pPr lvl="0">
              <a:spcBef>
                <a:spcPct val="25000"/>
              </a:spcBef>
            </a:pPr>
            <a:r>
              <a:rPr lang="en-US" sz="1300" b="1" dirty="0" smtClean="0"/>
              <a:t>Automated production and verification of AF forecasts</a:t>
            </a:r>
            <a:endParaRPr kumimoji="0" lang="de-DE" altLang="de-DE" sz="1300" b="1" i="0" u="none" strike="noStrike" kern="0" cap="none" spc="0" normalizeH="0" baseline="0" noProof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3" name="Rechteck 82"/>
          <p:cNvSpPr/>
          <p:nvPr/>
        </p:nvSpPr>
        <p:spPr>
          <a:xfrm>
            <a:off x="323528" y="237700"/>
            <a:ext cx="1249221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4" name="Textfeld 83"/>
          <p:cNvSpPr txBox="1"/>
          <p:nvPr/>
        </p:nvSpPr>
        <p:spPr>
          <a:xfrm>
            <a:off x="359532" y="280438"/>
            <a:ext cx="1213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FFFFFF"/>
                </a:solidFill>
                <a:latin typeface="Calibri" pitchFamily="34" charset="0"/>
              </a:rPr>
              <a:t>Konrad</a:t>
            </a:r>
            <a:r>
              <a:rPr lang="en-US" sz="1400" b="1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  <a:latin typeface="Calibri" pitchFamily="34" charset="0"/>
              </a:rPr>
              <a:t>Balzer</a:t>
            </a:r>
            <a:endParaRPr lang="en-US" sz="1400" b="1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5" name="Rechteck 84"/>
          <p:cNvSpPr/>
          <p:nvPr/>
        </p:nvSpPr>
        <p:spPr>
          <a:xfrm>
            <a:off x="-7200" y="237700"/>
            <a:ext cx="288032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6" name="Textfeld 85"/>
          <p:cNvSpPr txBox="1"/>
          <p:nvPr/>
        </p:nvSpPr>
        <p:spPr>
          <a:xfrm>
            <a:off x="-508" y="273704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rgbClr val="FFFFFF"/>
                </a:solidFill>
                <a:latin typeface="Calibri" pitchFamily="34" charset="0"/>
              </a:rPr>
              <a:t>1</a:t>
            </a:r>
            <a:endParaRPr lang="de-DE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06.01.2015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Statistical Interpretation in Germany - the last 50 Years | Meteo Service weather research GmbH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8</a:t>
            </a:fld>
            <a:endParaRPr lang="de-DE" dirty="0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12928" y="3725041"/>
            <a:ext cx="8730067" cy="751709"/>
            <a:chOff x="212" y="2105"/>
            <a:chExt cx="4655" cy="384"/>
          </a:xfrm>
        </p:grpSpPr>
        <p:sp>
          <p:nvSpPr>
            <p:cNvPr id="17" name="AutoShape 4"/>
            <p:cNvSpPr>
              <a:spLocks noChangeArrowheads="1"/>
            </p:cNvSpPr>
            <p:nvPr/>
          </p:nvSpPr>
          <p:spPr bwMode="gray">
            <a:xfrm>
              <a:off x="212" y="2105"/>
              <a:ext cx="705" cy="384"/>
            </a:xfrm>
            <a:prstGeom prst="homePlate">
              <a:avLst>
                <a:gd name="adj" fmla="val 26756"/>
              </a:avLst>
            </a:prstGeom>
            <a:solidFill>
              <a:srgbClr val="004074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lIns="46800" tIns="46800" rIns="46800" bIns="46800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1989 </a:t>
              </a:r>
            </a:p>
          </p:txBody>
        </p:sp>
        <p:sp>
          <p:nvSpPr>
            <p:cNvPr id="18" name="AutoShape 5"/>
            <p:cNvSpPr>
              <a:spLocks noChangeArrowheads="1"/>
            </p:cNvSpPr>
            <p:nvPr/>
          </p:nvSpPr>
          <p:spPr bwMode="gray">
            <a:xfrm>
              <a:off x="829" y="2105"/>
              <a:ext cx="1592" cy="384"/>
            </a:xfrm>
            <a:prstGeom prst="chevron">
              <a:avLst>
                <a:gd name="adj" fmla="val 26688"/>
              </a:avLst>
            </a:prstGeom>
            <a:solidFill>
              <a:srgbClr val="0061B2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 1990</a:t>
              </a:r>
            </a:p>
          </p:txBody>
        </p:sp>
        <p:sp>
          <p:nvSpPr>
            <p:cNvPr id="19" name="AutoShape 6"/>
            <p:cNvSpPr>
              <a:spLocks noChangeArrowheads="1"/>
            </p:cNvSpPr>
            <p:nvPr/>
          </p:nvSpPr>
          <p:spPr bwMode="gray">
            <a:xfrm>
              <a:off x="2331" y="2105"/>
              <a:ext cx="1515" cy="384"/>
            </a:xfrm>
            <a:prstGeom prst="chevron">
              <a:avLst>
                <a:gd name="adj" fmla="val 26594"/>
              </a:avLst>
            </a:prstGeom>
            <a:solidFill>
              <a:srgbClr val="2A79D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 1993</a:t>
              </a:r>
            </a:p>
          </p:txBody>
        </p:sp>
        <p:sp>
          <p:nvSpPr>
            <p:cNvPr id="20" name="AutoShape 7"/>
            <p:cNvSpPr>
              <a:spLocks noChangeArrowheads="1"/>
            </p:cNvSpPr>
            <p:nvPr/>
          </p:nvSpPr>
          <p:spPr bwMode="gray">
            <a:xfrm>
              <a:off x="3758" y="2105"/>
              <a:ext cx="1109" cy="384"/>
            </a:xfrm>
            <a:prstGeom prst="chevron">
              <a:avLst>
                <a:gd name="adj" fmla="val 26594"/>
              </a:avLst>
            </a:prstGeom>
            <a:solidFill>
              <a:srgbClr val="69A2E1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1994</a:t>
              </a:r>
            </a:p>
          </p:txBody>
        </p:sp>
      </p:grpSp>
      <p:sp>
        <p:nvSpPr>
          <p:cNvPr id="22" name="Rectangle 9"/>
          <p:cNvSpPr>
            <a:spLocks noChangeArrowheads="1"/>
          </p:cNvSpPr>
          <p:nvPr/>
        </p:nvSpPr>
        <p:spPr bwMode="gray">
          <a:xfrm>
            <a:off x="169146" y="4486275"/>
            <a:ext cx="1128522" cy="592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08000" tIns="108000" rIns="72000" bIns="72000" anchor="b"/>
          <a:lstStyle/>
          <a:p>
            <a:pPr>
              <a:spcBef>
                <a:spcPct val="25000"/>
              </a:spcBef>
            </a:pPr>
            <a:r>
              <a:rPr lang="de-DE" altLang="de-DE" sz="1300" b="1" kern="0" noProof="1" smtClean="0">
                <a:solidFill>
                  <a:srgbClr val="000000"/>
                </a:solidFill>
              </a:rPr>
              <a:t>THE WALL CAME DOWN</a:t>
            </a:r>
          </a:p>
        </p:txBody>
      </p:sp>
      <p:sp>
        <p:nvSpPr>
          <p:cNvPr id="23" name="Rectangle 11"/>
          <p:cNvSpPr>
            <a:spLocks noChangeArrowheads="1"/>
          </p:cNvSpPr>
          <p:nvPr/>
        </p:nvSpPr>
        <p:spPr bwMode="gray">
          <a:xfrm>
            <a:off x="1345293" y="1609725"/>
            <a:ext cx="2902857" cy="2116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08000" tIns="108000" rIns="72000" bIns="72000" anchor="b"/>
          <a:lstStyle/>
          <a:p>
            <a:pPr>
              <a:spcBef>
                <a:spcPct val="25000"/>
              </a:spcBef>
            </a:pPr>
            <a:r>
              <a:rPr lang="en-US" altLang="de-DE" sz="1300" b="1" kern="0" noProof="1" smtClean="0">
                <a:solidFill>
                  <a:srgbClr val="000000"/>
                </a:solidFill>
              </a:rPr>
              <a:t>there was no statistical weather forecasting system in operation at Deutscher Wetterdienst (German Natl. Weather Service) DWD</a:t>
            </a:r>
          </a:p>
          <a:p>
            <a:pPr>
              <a:spcBef>
                <a:spcPct val="25000"/>
              </a:spcBef>
            </a:pPr>
            <a:r>
              <a:rPr lang="en-US" altLang="de-DE" sz="1300" b="1" kern="0" noProof="1" smtClean="0">
                <a:solidFill>
                  <a:srgbClr val="000000"/>
                </a:solidFill>
                <a:sym typeface="Wingdings" pitchFamily="2" charset="2"/>
              </a:rPr>
              <a:t> DWD overtook AFREG-Mix (analog cases + regression, multi model mix) from K. Balzer. He was responsible then also for verification at DWD. His work became inspired by the work of A. Murphy.</a:t>
            </a:r>
            <a:endParaRPr kumimoji="0" lang="de-DE" altLang="de-DE" sz="1300" b="1" i="0" u="none" strike="noStrike" kern="0" cap="none" spc="0" normalizeH="0" baseline="0" noProof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gray">
          <a:xfrm>
            <a:off x="1357208" y="4505325"/>
            <a:ext cx="2830174" cy="1466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08000" tIns="108000" rIns="72000" bIns="72000"/>
          <a:lstStyle/>
          <a:p>
            <a:pPr lvl="0">
              <a:spcBef>
                <a:spcPct val="25000"/>
              </a:spcBef>
            </a:pPr>
            <a:r>
              <a:rPr lang="en-US" sz="1300" b="1" dirty="0" smtClean="0"/>
              <a:t>I used my first opportunity to visit Bob </a:t>
            </a:r>
            <a:r>
              <a:rPr lang="en-US" sz="1300" b="1" dirty="0" err="1" smtClean="0"/>
              <a:t>Glahn</a:t>
            </a:r>
            <a:r>
              <a:rPr lang="en-US" sz="1300" b="1" dirty="0" smtClean="0"/>
              <a:t> at TDL in summer of 1990. I appreciated Bob's kindness and hospitality from the very first meeting which was followed by more visits later in the 1990s.</a:t>
            </a:r>
            <a:endParaRPr kumimoji="0" lang="de-DE" altLang="de-DE" sz="1300" b="1" i="0" u="none" strike="noStrike" kern="0" cap="none" spc="0" normalizeH="0" baseline="0" noProof="1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6" name="Rectangle 14"/>
          <p:cNvSpPr>
            <a:spLocks noChangeArrowheads="1"/>
          </p:cNvSpPr>
          <p:nvPr/>
        </p:nvSpPr>
        <p:spPr bwMode="gray">
          <a:xfrm>
            <a:off x="6597150" y="1819277"/>
            <a:ext cx="2594475" cy="20288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08000" tIns="108000" rIns="72000" bIns="72000"/>
          <a:lstStyle/>
          <a:p>
            <a:pPr>
              <a:spcBef>
                <a:spcPct val="25000"/>
              </a:spcBef>
            </a:pPr>
            <a:r>
              <a:rPr lang="en-US" altLang="de-DE" sz="1300" b="1" kern="0" noProof="1" smtClean="0">
                <a:solidFill>
                  <a:srgbClr val="000000"/>
                </a:solidFill>
              </a:rPr>
              <a:t>K. Knüpffer and D. Haalman: founded Meteo Service weather research GmbH instead</a:t>
            </a:r>
          </a:p>
          <a:p>
            <a:pPr>
              <a:spcBef>
                <a:spcPct val="25000"/>
              </a:spcBef>
              <a:buFont typeface="Arial" pitchFamily="34" charset="0"/>
              <a:buChar char="•"/>
            </a:pPr>
            <a:r>
              <a:rPr lang="en-US" altLang="de-DE" sz="1300" b="1" kern="0" noProof="1" smtClean="0">
                <a:solidFill>
                  <a:srgbClr val="000000"/>
                </a:solidFill>
              </a:rPr>
              <a:t> specialized in all aspects of MOS</a:t>
            </a:r>
          </a:p>
          <a:p>
            <a:pPr>
              <a:spcBef>
                <a:spcPct val="25000"/>
              </a:spcBef>
              <a:buFont typeface="Arial" pitchFamily="34" charset="0"/>
              <a:buChar char="•"/>
            </a:pPr>
            <a:r>
              <a:rPr lang="en-US" altLang="de-DE" sz="1300" b="1" kern="0" noProof="1" smtClean="0">
                <a:solidFill>
                  <a:srgbClr val="000000"/>
                </a:solidFill>
              </a:rPr>
              <a:t> provides MOS services worldwide, based on the GFS model (and subsequent others), for any interested customer</a:t>
            </a:r>
          </a:p>
        </p:txBody>
      </p:sp>
      <p:sp>
        <p:nvSpPr>
          <p:cNvPr id="31" name="Rechteck 30"/>
          <p:cNvSpPr/>
          <p:nvPr/>
        </p:nvSpPr>
        <p:spPr>
          <a:xfrm>
            <a:off x="4133849" y="4552950"/>
            <a:ext cx="3088485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b="1" dirty="0" smtClean="0"/>
              <a:t>My proposal to affiliate a 'European Centre for Statistical Post-Processing' to ECMWF was encouraged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n-US" sz="1300" b="1" dirty="0" smtClean="0"/>
              <a:t>by the idea of TDL and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n-US" sz="1300" b="1" dirty="0" smtClean="0"/>
              <a:t>by success of his first MOS system (developed for the private Dutch company </a:t>
            </a:r>
            <a:r>
              <a:rPr lang="en-US" sz="1300" b="1" dirty="0" err="1" smtClean="0"/>
              <a:t>Meteo</a:t>
            </a:r>
            <a:r>
              <a:rPr lang="en-US" sz="1300" b="1" dirty="0" smtClean="0"/>
              <a:t> Consult </a:t>
            </a:r>
            <a:r>
              <a:rPr lang="en-US" sz="1300" b="1" dirty="0" err="1" smtClean="0"/>
              <a:t>Wageningen</a:t>
            </a:r>
            <a:r>
              <a:rPr lang="en-US" sz="1300" b="1" dirty="0" smtClean="0"/>
              <a:t> (now: </a:t>
            </a:r>
            <a:r>
              <a:rPr lang="en-US" sz="1300" b="1" dirty="0" err="1" smtClean="0"/>
              <a:t>Meteo</a:t>
            </a:r>
            <a:r>
              <a:rPr lang="en-US" sz="1300" b="1" dirty="0" smtClean="0"/>
              <a:t> Group) 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n-US" sz="1300" b="1" dirty="0" smtClean="0"/>
              <a:t>unfortunately this proposal was in vain</a:t>
            </a:r>
            <a:endParaRPr lang="de-DE" sz="1300" b="1" dirty="0"/>
          </a:p>
        </p:txBody>
      </p:sp>
      <p:sp>
        <p:nvSpPr>
          <p:cNvPr id="32" name="Rechteck 31"/>
          <p:cNvSpPr/>
          <p:nvPr/>
        </p:nvSpPr>
        <p:spPr>
          <a:xfrm>
            <a:off x="4206433" y="2949873"/>
            <a:ext cx="234309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b="1" dirty="0" smtClean="0"/>
              <a:t>1. ECAM (European Conference on Applications of Meteorology)</a:t>
            </a:r>
            <a:endParaRPr lang="en-US" sz="1300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297" y="2691187"/>
            <a:ext cx="1128522" cy="951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Rechteck 57"/>
          <p:cNvSpPr/>
          <p:nvPr/>
        </p:nvSpPr>
        <p:spPr>
          <a:xfrm>
            <a:off x="323527" y="237700"/>
            <a:ext cx="1296000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Textfeld 58"/>
          <p:cNvSpPr txBox="1"/>
          <p:nvPr/>
        </p:nvSpPr>
        <p:spPr>
          <a:xfrm>
            <a:off x="359531" y="280438"/>
            <a:ext cx="14138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Calibri" pitchFamily="34" charset="0"/>
              </a:rPr>
              <a:t>Klaus </a:t>
            </a:r>
            <a:r>
              <a:rPr lang="en-US" sz="1400" b="1" dirty="0" err="1" smtClean="0">
                <a:solidFill>
                  <a:srgbClr val="FFFFFF"/>
                </a:solidFill>
                <a:latin typeface="Calibri" pitchFamily="34" charset="0"/>
              </a:rPr>
              <a:t>Knüpffer</a:t>
            </a:r>
            <a:endParaRPr lang="en-US" sz="1400" b="1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0" name="Rechteck 59"/>
          <p:cNvSpPr/>
          <p:nvPr/>
        </p:nvSpPr>
        <p:spPr>
          <a:xfrm>
            <a:off x="-7200" y="237700"/>
            <a:ext cx="288032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Textfeld 60"/>
          <p:cNvSpPr txBox="1"/>
          <p:nvPr/>
        </p:nvSpPr>
        <p:spPr>
          <a:xfrm>
            <a:off x="-508" y="273704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rgbClr val="FFFFFF"/>
                </a:solidFill>
                <a:latin typeface="Calibri" pitchFamily="34" charset="0"/>
              </a:rPr>
              <a:t>2</a:t>
            </a:r>
            <a:endParaRPr lang="de-DE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76" name="Group 3"/>
          <p:cNvGrpSpPr>
            <a:grpSpLocks/>
          </p:cNvGrpSpPr>
          <p:nvPr/>
        </p:nvGrpSpPr>
        <p:grpSpPr bwMode="auto">
          <a:xfrm>
            <a:off x="619919" y="1201693"/>
            <a:ext cx="7759976" cy="234271"/>
            <a:chOff x="247" y="1866"/>
            <a:chExt cx="16367" cy="670"/>
          </a:xfrm>
          <a:solidFill>
            <a:schemeClr val="bg1">
              <a:lumMod val="50000"/>
            </a:schemeClr>
          </a:solidFill>
        </p:grpSpPr>
        <p:sp>
          <p:nvSpPr>
            <p:cNvPr id="77" name="AutoShape 4"/>
            <p:cNvSpPr>
              <a:spLocks noChangeArrowheads="1"/>
            </p:cNvSpPr>
            <p:nvPr/>
          </p:nvSpPr>
          <p:spPr bwMode="gray">
            <a:xfrm>
              <a:off x="247" y="1867"/>
              <a:ext cx="1557" cy="669"/>
            </a:xfrm>
            <a:prstGeom prst="homePlate">
              <a:avLst>
                <a:gd name="adj" fmla="val 26756"/>
              </a:avLst>
            </a:prstGeom>
            <a:solidFill>
              <a:schemeClr val="bg1">
                <a:lumMod val="50000"/>
              </a:schemeClr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46800" tIns="46800" rIns="46800" bIns="46800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    </a:t>
              </a:r>
            </a:p>
          </p:txBody>
        </p:sp>
        <p:sp>
          <p:nvSpPr>
            <p:cNvPr id="78" name="AutoShape 6"/>
            <p:cNvSpPr>
              <a:spLocks noChangeArrowheads="1"/>
            </p:cNvSpPr>
            <p:nvPr/>
          </p:nvSpPr>
          <p:spPr bwMode="gray">
            <a:xfrm>
              <a:off x="1740" y="1866"/>
              <a:ext cx="1559" cy="670"/>
            </a:xfrm>
            <a:prstGeom prst="chevron">
              <a:avLst>
                <a:gd name="adj" fmla="val 26594"/>
              </a:avLst>
            </a:prstGeom>
            <a:solidFill>
              <a:srgbClr val="0198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</a:t>
              </a:r>
            </a:p>
          </p:txBody>
        </p:sp>
        <p:sp>
          <p:nvSpPr>
            <p:cNvPr id="79" name="AutoShape 6"/>
            <p:cNvSpPr>
              <a:spLocks noChangeArrowheads="1"/>
            </p:cNvSpPr>
            <p:nvPr/>
          </p:nvSpPr>
          <p:spPr bwMode="gray">
            <a:xfrm>
              <a:off x="3222" y="1866"/>
              <a:ext cx="1559" cy="670"/>
            </a:xfrm>
            <a:prstGeom prst="chevron">
              <a:avLst>
                <a:gd name="adj" fmla="val 26594"/>
              </a:avLst>
            </a:prstGeom>
            <a:solidFill>
              <a:srgbClr val="0198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</a:t>
              </a:r>
            </a:p>
          </p:txBody>
        </p:sp>
        <p:sp>
          <p:nvSpPr>
            <p:cNvPr id="80" name="AutoShape 6"/>
            <p:cNvSpPr>
              <a:spLocks noChangeArrowheads="1"/>
            </p:cNvSpPr>
            <p:nvPr/>
          </p:nvSpPr>
          <p:spPr bwMode="gray">
            <a:xfrm>
              <a:off x="4704" y="1866"/>
              <a:ext cx="1559" cy="670"/>
            </a:xfrm>
            <a:prstGeom prst="chevron">
              <a:avLst>
                <a:gd name="adj" fmla="val 26594"/>
              </a:avLst>
            </a:prstGeom>
            <a:solidFill>
              <a:srgbClr val="0198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</a:t>
              </a:r>
            </a:p>
          </p:txBody>
        </p:sp>
        <p:sp>
          <p:nvSpPr>
            <p:cNvPr id="81" name="AutoShape 6"/>
            <p:cNvSpPr>
              <a:spLocks noChangeArrowheads="1"/>
            </p:cNvSpPr>
            <p:nvPr/>
          </p:nvSpPr>
          <p:spPr bwMode="gray">
            <a:xfrm>
              <a:off x="6186" y="1866"/>
              <a:ext cx="1559" cy="670"/>
            </a:xfrm>
            <a:prstGeom prst="chevron">
              <a:avLst>
                <a:gd name="adj" fmla="val 26594"/>
              </a:avLst>
            </a:prstGeom>
            <a:solidFill>
              <a:srgbClr val="0198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</a:t>
              </a:r>
            </a:p>
          </p:txBody>
        </p:sp>
        <p:sp>
          <p:nvSpPr>
            <p:cNvPr id="82" name="AutoShape 6"/>
            <p:cNvSpPr>
              <a:spLocks noChangeArrowheads="1"/>
            </p:cNvSpPr>
            <p:nvPr/>
          </p:nvSpPr>
          <p:spPr bwMode="gray">
            <a:xfrm>
              <a:off x="7668" y="1866"/>
              <a:ext cx="1559" cy="670"/>
            </a:xfrm>
            <a:prstGeom prst="chevron">
              <a:avLst>
                <a:gd name="adj" fmla="val 26594"/>
              </a:avLst>
            </a:prstGeom>
            <a:solidFill>
              <a:srgbClr val="FFC00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</a:t>
              </a:r>
            </a:p>
          </p:txBody>
        </p:sp>
        <p:sp>
          <p:nvSpPr>
            <p:cNvPr id="83" name="AutoShape 6"/>
            <p:cNvSpPr>
              <a:spLocks noChangeArrowheads="1"/>
            </p:cNvSpPr>
            <p:nvPr/>
          </p:nvSpPr>
          <p:spPr bwMode="gray">
            <a:xfrm>
              <a:off x="9147" y="1866"/>
              <a:ext cx="1559" cy="670"/>
            </a:xfrm>
            <a:prstGeom prst="chevron">
              <a:avLst>
                <a:gd name="adj" fmla="val 26594"/>
              </a:avLst>
            </a:prstGeom>
            <a:solidFill>
              <a:srgbClr val="FFC00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</a:t>
              </a:r>
            </a:p>
          </p:txBody>
        </p:sp>
        <p:sp>
          <p:nvSpPr>
            <p:cNvPr id="84" name="AutoShape 6"/>
            <p:cNvSpPr>
              <a:spLocks noChangeArrowheads="1"/>
            </p:cNvSpPr>
            <p:nvPr/>
          </p:nvSpPr>
          <p:spPr bwMode="gray">
            <a:xfrm>
              <a:off x="10629" y="1866"/>
              <a:ext cx="1559" cy="670"/>
            </a:xfrm>
            <a:prstGeom prst="chevron">
              <a:avLst>
                <a:gd name="adj" fmla="val 26594"/>
              </a:avLst>
            </a:prstGeom>
            <a:solidFill>
              <a:srgbClr val="0198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</a:t>
              </a:r>
            </a:p>
          </p:txBody>
        </p:sp>
        <p:sp>
          <p:nvSpPr>
            <p:cNvPr id="85" name="AutoShape 6"/>
            <p:cNvSpPr>
              <a:spLocks noChangeArrowheads="1"/>
            </p:cNvSpPr>
            <p:nvPr/>
          </p:nvSpPr>
          <p:spPr bwMode="gray">
            <a:xfrm>
              <a:off x="12091" y="1866"/>
              <a:ext cx="1559" cy="670"/>
            </a:xfrm>
            <a:prstGeom prst="chevron">
              <a:avLst>
                <a:gd name="adj" fmla="val 26594"/>
              </a:avLst>
            </a:prstGeom>
            <a:solidFill>
              <a:srgbClr val="0198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</a:t>
              </a:r>
            </a:p>
          </p:txBody>
        </p:sp>
        <p:sp>
          <p:nvSpPr>
            <p:cNvPr id="86" name="AutoShape 6"/>
            <p:cNvSpPr>
              <a:spLocks noChangeArrowheads="1"/>
            </p:cNvSpPr>
            <p:nvPr/>
          </p:nvSpPr>
          <p:spPr bwMode="gray">
            <a:xfrm>
              <a:off x="13573" y="1866"/>
              <a:ext cx="1559" cy="670"/>
            </a:xfrm>
            <a:prstGeom prst="chevron">
              <a:avLst>
                <a:gd name="adj" fmla="val 26594"/>
              </a:avLst>
            </a:prstGeom>
            <a:solidFill>
              <a:srgbClr val="0198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</a:t>
              </a:r>
            </a:p>
          </p:txBody>
        </p:sp>
        <p:sp>
          <p:nvSpPr>
            <p:cNvPr id="87" name="AutoShape 6"/>
            <p:cNvSpPr>
              <a:spLocks noChangeArrowheads="1"/>
            </p:cNvSpPr>
            <p:nvPr/>
          </p:nvSpPr>
          <p:spPr bwMode="gray">
            <a:xfrm>
              <a:off x="15055" y="1866"/>
              <a:ext cx="1559" cy="670"/>
            </a:xfrm>
            <a:prstGeom prst="chevron">
              <a:avLst>
                <a:gd name="adj" fmla="val 26594"/>
              </a:avLst>
            </a:prstGeom>
            <a:solidFill>
              <a:srgbClr val="0198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</a:t>
              </a:r>
            </a:p>
          </p:txBody>
        </p:sp>
      </p:grpSp>
      <p:sp>
        <p:nvSpPr>
          <p:cNvPr id="88" name="Textfeld 87"/>
          <p:cNvSpPr txBox="1"/>
          <p:nvPr/>
        </p:nvSpPr>
        <p:spPr>
          <a:xfrm>
            <a:off x="718982" y="1184732"/>
            <a:ext cx="5293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 smtClean="0">
                <a:solidFill>
                  <a:schemeClr val="bg1"/>
                </a:solidFill>
              </a:rPr>
              <a:t>1950s</a:t>
            </a:r>
            <a:endParaRPr lang="de-DE" sz="1100" b="1" dirty="0">
              <a:solidFill>
                <a:schemeClr val="bg1"/>
              </a:solidFill>
            </a:endParaRPr>
          </a:p>
        </p:txBody>
      </p:sp>
      <p:pic>
        <p:nvPicPr>
          <p:cNvPr id="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9363" y="1192168"/>
            <a:ext cx="580165" cy="29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1200000" lon="7499979" rev="0"/>
            </a:camera>
            <a:lightRig rig="threePt" dir="t"/>
          </a:scene3d>
        </p:spPr>
      </p:pic>
      <p:sp>
        <p:nvSpPr>
          <p:cNvPr id="90" name="Textfeld 89"/>
          <p:cNvSpPr txBox="1"/>
          <p:nvPr/>
        </p:nvSpPr>
        <p:spPr>
          <a:xfrm>
            <a:off x="7779673" y="1191573"/>
            <a:ext cx="4603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b="1" dirty="0" smtClean="0">
                <a:solidFill>
                  <a:schemeClr val="bg1"/>
                </a:solidFill>
              </a:rPr>
              <a:t>2015</a:t>
            </a:r>
            <a:endParaRPr lang="de-DE" sz="1050" b="1" dirty="0">
              <a:solidFill>
                <a:schemeClr val="bg1"/>
              </a:solidFill>
            </a:endParaRPr>
          </a:p>
        </p:txBody>
      </p:sp>
      <p:sp>
        <p:nvSpPr>
          <p:cNvPr id="91" name="Textfeld 90"/>
          <p:cNvSpPr txBox="1"/>
          <p:nvPr/>
        </p:nvSpPr>
        <p:spPr>
          <a:xfrm>
            <a:off x="1473949" y="1191573"/>
            <a:ext cx="4603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b="1" dirty="0" smtClean="0">
                <a:solidFill>
                  <a:schemeClr val="bg1"/>
                </a:solidFill>
              </a:rPr>
              <a:t>1965</a:t>
            </a:r>
            <a:endParaRPr lang="de-DE" sz="105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06.01.2015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Statistical Interpretation in Germany - the last 50 Years | Meteo Service weather research GmbH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9</a:t>
            </a:fld>
            <a:endParaRPr lang="de-DE" dirty="0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619919" y="1201693"/>
            <a:ext cx="7759976" cy="234271"/>
            <a:chOff x="247" y="1866"/>
            <a:chExt cx="16367" cy="670"/>
          </a:xfrm>
          <a:solidFill>
            <a:srgbClr val="0198FF"/>
          </a:solidFill>
        </p:grpSpPr>
        <p:sp>
          <p:nvSpPr>
            <p:cNvPr id="12" name="AutoShape 4"/>
            <p:cNvSpPr>
              <a:spLocks noChangeArrowheads="1"/>
            </p:cNvSpPr>
            <p:nvPr/>
          </p:nvSpPr>
          <p:spPr bwMode="gray">
            <a:xfrm>
              <a:off x="247" y="1867"/>
              <a:ext cx="1557" cy="669"/>
            </a:xfrm>
            <a:prstGeom prst="homePlate">
              <a:avLst>
                <a:gd name="adj" fmla="val 26756"/>
              </a:avLst>
            </a:prstGeom>
            <a:solidFill>
              <a:schemeClr val="bg1">
                <a:lumMod val="50000"/>
              </a:schemeClr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46800" tIns="46800" rIns="46800" bIns="46800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    </a:t>
              </a:r>
            </a:p>
          </p:txBody>
        </p:sp>
        <p:sp>
          <p:nvSpPr>
            <p:cNvPr id="13" name="AutoShape 6"/>
            <p:cNvSpPr>
              <a:spLocks noChangeArrowheads="1"/>
            </p:cNvSpPr>
            <p:nvPr/>
          </p:nvSpPr>
          <p:spPr bwMode="gray">
            <a:xfrm>
              <a:off x="1740" y="1866"/>
              <a:ext cx="1559" cy="670"/>
            </a:xfrm>
            <a:prstGeom prst="chevron">
              <a:avLst>
                <a:gd name="adj" fmla="val 26594"/>
              </a:avLst>
            </a:prstGeom>
            <a:grpFill/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</a:t>
              </a:r>
            </a:p>
          </p:txBody>
        </p:sp>
        <p:sp>
          <p:nvSpPr>
            <p:cNvPr id="14" name="AutoShape 6"/>
            <p:cNvSpPr>
              <a:spLocks noChangeArrowheads="1"/>
            </p:cNvSpPr>
            <p:nvPr/>
          </p:nvSpPr>
          <p:spPr bwMode="gray">
            <a:xfrm>
              <a:off x="3222" y="1866"/>
              <a:ext cx="1559" cy="670"/>
            </a:xfrm>
            <a:prstGeom prst="chevron">
              <a:avLst>
                <a:gd name="adj" fmla="val 26594"/>
              </a:avLst>
            </a:prstGeom>
            <a:grpFill/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</a:t>
              </a:r>
            </a:p>
          </p:txBody>
        </p:sp>
        <p:sp>
          <p:nvSpPr>
            <p:cNvPr id="21" name="AutoShape 6"/>
            <p:cNvSpPr>
              <a:spLocks noChangeArrowheads="1"/>
            </p:cNvSpPr>
            <p:nvPr/>
          </p:nvSpPr>
          <p:spPr bwMode="gray">
            <a:xfrm>
              <a:off x="4704" y="1866"/>
              <a:ext cx="1559" cy="670"/>
            </a:xfrm>
            <a:prstGeom prst="chevron">
              <a:avLst>
                <a:gd name="adj" fmla="val 26594"/>
              </a:avLst>
            </a:prstGeom>
            <a:grpFill/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</a:t>
              </a:r>
            </a:p>
          </p:txBody>
        </p:sp>
        <p:sp>
          <p:nvSpPr>
            <p:cNvPr id="22" name="AutoShape 6"/>
            <p:cNvSpPr>
              <a:spLocks noChangeArrowheads="1"/>
            </p:cNvSpPr>
            <p:nvPr/>
          </p:nvSpPr>
          <p:spPr bwMode="gray">
            <a:xfrm>
              <a:off x="6186" y="1866"/>
              <a:ext cx="1559" cy="670"/>
            </a:xfrm>
            <a:prstGeom prst="chevron">
              <a:avLst>
                <a:gd name="adj" fmla="val 26594"/>
              </a:avLst>
            </a:prstGeom>
            <a:grpFill/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</a:t>
              </a:r>
            </a:p>
          </p:txBody>
        </p:sp>
        <p:sp>
          <p:nvSpPr>
            <p:cNvPr id="23" name="AutoShape 6"/>
            <p:cNvSpPr>
              <a:spLocks noChangeArrowheads="1"/>
            </p:cNvSpPr>
            <p:nvPr/>
          </p:nvSpPr>
          <p:spPr bwMode="gray">
            <a:xfrm>
              <a:off x="7668" y="1866"/>
              <a:ext cx="1559" cy="670"/>
            </a:xfrm>
            <a:prstGeom prst="chevron">
              <a:avLst>
                <a:gd name="adj" fmla="val 26594"/>
              </a:avLst>
            </a:prstGeom>
            <a:grpFill/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</a:t>
              </a:r>
            </a:p>
          </p:txBody>
        </p:sp>
        <p:sp>
          <p:nvSpPr>
            <p:cNvPr id="24" name="AutoShape 6"/>
            <p:cNvSpPr>
              <a:spLocks noChangeArrowheads="1"/>
            </p:cNvSpPr>
            <p:nvPr/>
          </p:nvSpPr>
          <p:spPr bwMode="gray">
            <a:xfrm>
              <a:off x="9147" y="1866"/>
              <a:ext cx="1559" cy="670"/>
            </a:xfrm>
            <a:prstGeom prst="chevron">
              <a:avLst>
                <a:gd name="adj" fmla="val 26594"/>
              </a:avLst>
            </a:prstGeom>
            <a:grpFill/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</a:t>
              </a:r>
            </a:p>
          </p:txBody>
        </p:sp>
        <p:sp>
          <p:nvSpPr>
            <p:cNvPr id="25" name="AutoShape 6"/>
            <p:cNvSpPr>
              <a:spLocks noChangeArrowheads="1"/>
            </p:cNvSpPr>
            <p:nvPr/>
          </p:nvSpPr>
          <p:spPr bwMode="gray">
            <a:xfrm>
              <a:off x="10629" y="1866"/>
              <a:ext cx="1559" cy="670"/>
            </a:xfrm>
            <a:prstGeom prst="chevron">
              <a:avLst>
                <a:gd name="adj" fmla="val 26594"/>
              </a:avLst>
            </a:prstGeom>
            <a:solidFill>
              <a:srgbClr val="FFC00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</a:t>
              </a:r>
            </a:p>
          </p:txBody>
        </p:sp>
        <p:sp>
          <p:nvSpPr>
            <p:cNvPr id="26" name="AutoShape 6"/>
            <p:cNvSpPr>
              <a:spLocks noChangeArrowheads="1"/>
            </p:cNvSpPr>
            <p:nvPr/>
          </p:nvSpPr>
          <p:spPr bwMode="gray">
            <a:xfrm>
              <a:off x="12091" y="1866"/>
              <a:ext cx="1559" cy="670"/>
            </a:xfrm>
            <a:prstGeom prst="chevron">
              <a:avLst>
                <a:gd name="adj" fmla="val 26594"/>
              </a:avLst>
            </a:prstGeom>
            <a:grpFill/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</a:t>
              </a:r>
            </a:p>
          </p:txBody>
        </p:sp>
        <p:sp>
          <p:nvSpPr>
            <p:cNvPr id="27" name="AutoShape 6"/>
            <p:cNvSpPr>
              <a:spLocks noChangeArrowheads="1"/>
            </p:cNvSpPr>
            <p:nvPr/>
          </p:nvSpPr>
          <p:spPr bwMode="gray">
            <a:xfrm>
              <a:off x="13573" y="1866"/>
              <a:ext cx="1559" cy="670"/>
            </a:xfrm>
            <a:prstGeom prst="chevron">
              <a:avLst>
                <a:gd name="adj" fmla="val 26594"/>
              </a:avLst>
            </a:prstGeom>
            <a:grpFill/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</a:t>
              </a:r>
            </a:p>
          </p:txBody>
        </p:sp>
        <p:sp>
          <p:nvSpPr>
            <p:cNvPr id="28" name="AutoShape 6"/>
            <p:cNvSpPr>
              <a:spLocks noChangeArrowheads="1"/>
            </p:cNvSpPr>
            <p:nvPr/>
          </p:nvSpPr>
          <p:spPr bwMode="gray">
            <a:xfrm>
              <a:off x="15055" y="1866"/>
              <a:ext cx="1559" cy="670"/>
            </a:xfrm>
            <a:prstGeom prst="chevron">
              <a:avLst>
                <a:gd name="adj" fmla="val 26594"/>
              </a:avLst>
            </a:prstGeom>
            <a:grpFill/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lIns="118800" tIns="46800" rIns="46800" bIns="46800" anchor="ctr"/>
            <a:lstStyle/>
            <a:p>
              <a:pPr marL="17145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none" strike="noStrike" kern="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</a:t>
              </a:r>
            </a:p>
          </p:txBody>
        </p:sp>
      </p:grpSp>
      <p:sp>
        <p:nvSpPr>
          <p:cNvPr id="29" name="Textfeld 28"/>
          <p:cNvSpPr txBox="1"/>
          <p:nvPr/>
        </p:nvSpPr>
        <p:spPr>
          <a:xfrm>
            <a:off x="718982" y="1184732"/>
            <a:ext cx="5293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 smtClean="0">
                <a:solidFill>
                  <a:schemeClr val="bg1"/>
                </a:solidFill>
              </a:rPr>
              <a:t>1950s</a:t>
            </a:r>
            <a:endParaRPr lang="de-DE" sz="1100" b="1" dirty="0">
              <a:solidFill>
                <a:schemeClr val="bg1"/>
              </a:solidFill>
            </a:endParaRPr>
          </a:p>
        </p:txBody>
      </p:sp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9363" y="1192168"/>
            <a:ext cx="580165" cy="29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1200000" lon="7499979" rev="0"/>
            </a:camera>
            <a:lightRig rig="threePt" dir="t"/>
          </a:scene3d>
        </p:spPr>
      </p:pic>
      <p:sp>
        <p:nvSpPr>
          <p:cNvPr id="31" name="Textfeld 30"/>
          <p:cNvSpPr txBox="1"/>
          <p:nvPr/>
        </p:nvSpPr>
        <p:spPr>
          <a:xfrm>
            <a:off x="7779673" y="1191573"/>
            <a:ext cx="4603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b="1" dirty="0" smtClean="0">
                <a:solidFill>
                  <a:schemeClr val="bg1"/>
                </a:solidFill>
              </a:rPr>
              <a:t>2015</a:t>
            </a:r>
            <a:endParaRPr lang="de-DE" sz="1050" b="1" dirty="0">
              <a:solidFill>
                <a:schemeClr val="bg1"/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1473949" y="1191573"/>
            <a:ext cx="4603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b="1" dirty="0" smtClean="0">
                <a:solidFill>
                  <a:schemeClr val="bg1"/>
                </a:solidFill>
              </a:rPr>
              <a:t>1965</a:t>
            </a:r>
            <a:endParaRPr lang="de-DE" sz="1050" b="1" dirty="0">
              <a:solidFill>
                <a:schemeClr val="bg1"/>
              </a:solidFill>
            </a:endParaRPr>
          </a:p>
        </p:txBody>
      </p:sp>
      <p:sp>
        <p:nvSpPr>
          <p:cNvPr id="33" name="_h1"/>
          <p:cNvSpPr txBox="1">
            <a:spLocks noChangeArrowheads="1"/>
          </p:cNvSpPr>
          <p:nvPr/>
        </p:nvSpPr>
        <p:spPr bwMode="gray">
          <a:xfrm>
            <a:off x="616420" y="1783844"/>
            <a:ext cx="5524390" cy="616455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3000" b="1" noProof="1" smtClean="0">
                <a:solidFill>
                  <a:srgbClr val="029ADD"/>
                </a:solidFill>
                <a:latin typeface="+mj-lt"/>
                <a:ea typeface="+mj-ea"/>
                <a:cs typeface="+mj-cs"/>
              </a:rPr>
              <a:t>1999</a:t>
            </a:r>
          </a:p>
        </p:txBody>
      </p:sp>
      <p:sp>
        <p:nvSpPr>
          <p:cNvPr id="35" name="Rechteck 34"/>
          <p:cNvSpPr/>
          <p:nvPr/>
        </p:nvSpPr>
        <p:spPr>
          <a:xfrm>
            <a:off x="323527" y="237700"/>
            <a:ext cx="1296000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Textfeld 35"/>
          <p:cNvSpPr txBox="1"/>
          <p:nvPr/>
        </p:nvSpPr>
        <p:spPr>
          <a:xfrm>
            <a:off x="359531" y="280438"/>
            <a:ext cx="14138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Calibri" pitchFamily="34" charset="0"/>
              </a:rPr>
              <a:t>Klaus </a:t>
            </a:r>
            <a:r>
              <a:rPr lang="en-US" sz="1400" b="1" dirty="0" err="1" smtClean="0">
                <a:solidFill>
                  <a:srgbClr val="FFFFFF"/>
                </a:solidFill>
                <a:latin typeface="Calibri" pitchFamily="34" charset="0"/>
              </a:rPr>
              <a:t>Knüpffer</a:t>
            </a:r>
            <a:endParaRPr lang="en-US" sz="1400" b="1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-7200" y="237700"/>
            <a:ext cx="288032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Textfeld 37"/>
          <p:cNvSpPr txBox="1"/>
          <p:nvPr/>
        </p:nvSpPr>
        <p:spPr>
          <a:xfrm>
            <a:off x="-508" y="273704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rgbClr val="FFFFFF"/>
                </a:solidFill>
                <a:latin typeface="Calibri" pitchFamily="34" charset="0"/>
              </a:rPr>
              <a:t>2</a:t>
            </a:r>
            <a:endParaRPr lang="de-DE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1554320" y="1771209"/>
          <a:ext cx="6415854" cy="4510245"/>
        </p:xfrm>
        <a:graphic>
          <a:graphicData uri="http://schemas.openxmlformats.org/presentationml/2006/ole">
            <p:oleObj spid="_x0000_s32771" name="Worksheet" r:id="rId4" imgW="6105378" imgH="4286250" progId="Excel.Sheet.8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Larissa-Design">
  <a:themeElements>
    <a:clrScheme name="Standard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2A79FF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74747"/>
      </a:accent6>
      <a:hlink>
        <a:srgbClr val="C00000"/>
      </a:hlink>
      <a:folHlink>
        <a:srgbClr val="FFC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rgbClr val="A50021"/>
          </a:solidFill>
          <a:round/>
          <a:headEnd/>
          <a:tailEnd/>
        </a:ln>
      </a:spPr>
      <a:bodyPr/>
      <a:lstStyle>
        <a:defPPr>
          <a:defRPr dirty="0"/>
        </a:defPPr>
      </a:lstStyle>
    </a:sp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1508</Words>
  <Application>Microsoft Office PowerPoint</Application>
  <PresentationFormat>Bildschirmpräsentation (4:3)</PresentationFormat>
  <Paragraphs>354</Paragraphs>
  <Slides>17</Slides>
  <Notes>2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9" baseType="lpstr">
      <vt:lpstr>Larissa-Design</vt:lpstr>
      <vt:lpstr>Worksheet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</vt:vector>
  </TitlesOfParts>
  <Company>MSwr</Company>
  <LinksUpToDate>false</LinksUpToDate>
  <SharedDoc>false</SharedDoc>
  <HyperlinkBase>www.presentationload.com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AMS</dc:title>
  <dc:creator>Robert Wittkopf</dc:creator>
  <cp:lastModifiedBy>Robert</cp:lastModifiedBy>
  <cp:revision>716</cp:revision>
  <dcterms:created xsi:type="dcterms:W3CDTF">2010-05-21T10:35:54Z</dcterms:created>
  <dcterms:modified xsi:type="dcterms:W3CDTF">2015-01-05T17:30:09Z</dcterms:modified>
</cp:coreProperties>
</file>