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2.bin" ContentType="application/vnd.openxmlformats-officedocument.oleObject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8" r:id="rId2"/>
    <p:sldId id="256" r:id="rId3"/>
    <p:sldId id="314" r:id="rId4"/>
    <p:sldId id="316" r:id="rId5"/>
    <p:sldId id="317" r:id="rId6"/>
    <p:sldId id="318" r:id="rId7"/>
    <p:sldId id="319" r:id="rId8"/>
    <p:sldId id="320" r:id="rId9"/>
    <p:sldId id="321" r:id="rId10"/>
    <p:sldId id="322" r:id="rId11"/>
    <p:sldId id="323" r:id="rId12"/>
    <p:sldId id="325" r:id="rId13"/>
    <p:sldId id="331" r:id="rId14"/>
    <p:sldId id="339" r:id="rId15"/>
    <p:sldId id="340" r:id="rId16"/>
    <p:sldId id="332" r:id="rId17"/>
    <p:sldId id="329" r:id="rId18"/>
    <p:sldId id="333" r:id="rId19"/>
    <p:sldId id="335" r:id="rId20"/>
    <p:sldId id="337" r:id="rId21"/>
    <p:sldId id="338" r:id="rId22"/>
    <p:sldId id="328" r:id="rId23"/>
    <p:sldId id="326" r:id="rId24"/>
  </p:sldIdLst>
  <p:sldSz cx="9144000" cy="6858000" type="screen4x3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3C6F"/>
    <a:srgbClr val="0050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1" autoAdjust="0"/>
    <p:restoredTop sz="99823" autoAdjust="0"/>
  </p:normalViewPr>
  <p:slideViewPr>
    <p:cSldViewPr>
      <p:cViewPr>
        <p:scale>
          <a:sx n="100" d="100"/>
          <a:sy n="100" d="100"/>
        </p:scale>
        <p:origin x="-1576" y="-4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1CB3EF-601B-B14B-8029-24D27583D984}" type="datetimeFigureOut">
              <a:rPr lang="de-DE" smtClean="0"/>
              <a:t>28.04.17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64E48D-59B6-8040-A7E0-535DAE80D4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13064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599B8AD-3552-504A-8129-4C9F0978640C}" type="datetimeFigureOut">
              <a:rPr lang="de-DE"/>
              <a:pPr/>
              <a:t>28.04.17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576177C-FEBD-0344-A1A3-3F48AC7129E9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30337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>
              <a:latin typeface="Calibri" charset="0"/>
            </a:endParaRPr>
          </a:p>
        </p:txBody>
      </p:sp>
      <p:sp>
        <p:nvSpPr>
          <p:cNvPr id="4915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7C1F61D-432D-DB48-ADBF-F66B07D84979}" type="slidenum">
              <a:rPr lang="de-DE" sz="1200"/>
              <a:pPr/>
              <a:t>1</a:t>
            </a:fld>
            <a:endParaRPr lang="de-DE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>
              <a:latin typeface="Calibri" charset="0"/>
            </a:endParaRPr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A6D62A-7567-6C4F-818E-5764D598E12D}" type="slidenum">
              <a:rPr lang="de-DE" sz="1200"/>
              <a:pPr/>
              <a:t>10</a:t>
            </a:fld>
            <a:endParaRPr lang="de-DE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>
              <a:latin typeface="Calibri" charset="0"/>
            </a:endParaRPr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A6D62A-7567-6C4F-818E-5764D598E12D}" type="slidenum">
              <a:rPr lang="de-DE" sz="1200"/>
              <a:pPr/>
              <a:t>11</a:t>
            </a:fld>
            <a:endParaRPr lang="de-DE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>
              <a:latin typeface="Calibri" charset="0"/>
            </a:endParaRPr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A6D62A-7567-6C4F-818E-5764D598E12D}" type="slidenum">
              <a:rPr lang="de-DE" sz="1200"/>
              <a:pPr/>
              <a:t>12</a:t>
            </a:fld>
            <a:endParaRPr lang="de-DE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>
              <a:latin typeface="Calibri" charset="0"/>
            </a:endParaRPr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A6D62A-7567-6C4F-818E-5764D598E12D}" type="slidenum">
              <a:rPr lang="de-DE" sz="1200"/>
              <a:pPr/>
              <a:t>13</a:t>
            </a:fld>
            <a:endParaRPr lang="de-DE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>
              <a:latin typeface="Calibri" charset="0"/>
            </a:endParaRPr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A6D62A-7567-6C4F-818E-5764D598E12D}" type="slidenum">
              <a:rPr lang="de-DE" sz="1200"/>
              <a:pPr/>
              <a:t>14</a:t>
            </a:fld>
            <a:endParaRPr lang="de-DE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>
              <a:latin typeface="Calibri" charset="0"/>
            </a:endParaRPr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A6D62A-7567-6C4F-818E-5764D598E12D}" type="slidenum">
              <a:rPr lang="de-DE" sz="1200"/>
              <a:pPr/>
              <a:t>15</a:t>
            </a:fld>
            <a:endParaRPr lang="de-DE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>
              <a:latin typeface="Calibri" charset="0"/>
            </a:endParaRPr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A6D62A-7567-6C4F-818E-5764D598E12D}" type="slidenum">
              <a:rPr lang="de-DE" sz="1200"/>
              <a:pPr/>
              <a:t>16</a:t>
            </a:fld>
            <a:endParaRPr lang="de-DE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>
              <a:latin typeface="Calibri" charset="0"/>
            </a:endParaRPr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A6D62A-7567-6C4F-818E-5764D598E12D}" type="slidenum">
              <a:rPr lang="de-DE" sz="1200"/>
              <a:pPr/>
              <a:t>17</a:t>
            </a:fld>
            <a:endParaRPr lang="de-DE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>
              <a:latin typeface="Calibri" charset="0"/>
            </a:endParaRPr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A6D62A-7567-6C4F-818E-5764D598E12D}" type="slidenum">
              <a:rPr lang="de-DE" sz="1200"/>
              <a:pPr/>
              <a:t>18</a:t>
            </a:fld>
            <a:endParaRPr lang="de-DE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>
              <a:latin typeface="Calibri" charset="0"/>
            </a:endParaRPr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A6D62A-7567-6C4F-818E-5764D598E12D}" type="slidenum">
              <a:rPr lang="de-DE" sz="1200"/>
              <a:pPr/>
              <a:t>19</a:t>
            </a:fld>
            <a:endParaRPr lang="de-DE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>
              <a:latin typeface="Calibri" charset="0"/>
            </a:endParaRPr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A6D62A-7567-6C4F-818E-5764D598E12D}" type="slidenum">
              <a:rPr lang="de-DE" sz="1200"/>
              <a:pPr/>
              <a:t>2</a:t>
            </a:fld>
            <a:endParaRPr lang="de-DE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>
              <a:latin typeface="Calibri" charset="0"/>
            </a:endParaRPr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A6D62A-7567-6C4F-818E-5764D598E12D}" type="slidenum">
              <a:rPr lang="de-DE" sz="1200"/>
              <a:pPr/>
              <a:t>20</a:t>
            </a:fld>
            <a:endParaRPr lang="de-DE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>
              <a:latin typeface="Calibri" charset="0"/>
            </a:endParaRPr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A6D62A-7567-6C4F-818E-5764D598E12D}" type="slidenum">
              <a:rPr lang="de-DE" sz="1200"/>
              <a:pPr/>
              <a:t>21</a:t>
            </a:fld>
            <a:endParaRPr lang="de-DE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>
              <a:latin typeface="Calibri" charset="0"/>
            </a:endParaRPr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A6D62A-7567-6C4F-818E-5764D598E12D}" type="slidenum">
              <a:rPr lang="de-DE" sz="1200"/>
              <a:pPr/>
              <a:t>22</a:t>
            </a:fld>
            <a:endParaRPr lang="de-DE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>
              <a:latin typeface="Calibri" charset="0"/>
            </a:endParaRPr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A6D62A-7567-6C4F-818E-5764D598E12D}" type="slidenum">
              <a:rPr lang="de-DE" sz="1200"/>
              <a:pPr/>
              <a:t>23</a:t>
            </a:fld>
            <a:endParaRPr lang="de-DE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>
              <a:latin typeface="Calibri" charset="0"/>
            </a:endParaRPr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A6D62A-7567-6C4F-818E-5764D598E12D}" type="slidenum">
              <a:rPr lang="de-DE" sz="1200"/>
              <a:pPr/>
              <a:t>3</a:t>
            </a:fld>
            <a:endParaRPr lang="de-DE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>
              <a:latin typeface="Calibri" charset="0"/>
            </a:endParaRPr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A6D62A-7567-6C4F-818E-5764D598E12D}" type="slidenum">
              <a:rPr lang="de-DE" sz="1200"/>
              <a:pPr/>
              <a:t>4</a:t>
            </a:fld>
            <a:endParaRPr lang="de-DE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>
              <a:latin typeface="Calibri" charset="0"/>
            </a:endParaRPr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A6D62A-7567-6C4F-818E-5764D598E12D}" type="slidenum">
              <a:rPr lang="de-DE" sz="1200"/>
              <a:pPr/>
              <a:t>5</a:t>
            </a:fld>
            <a:endParaRPr lang="de-DE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>
              <a:latin typeface="Calibri" charset="0"/>
            </a:endParaRPr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A6D62A-7567-6C4F-818E-5764D598E12D}" type="slidenum">
              <a:rPr lang="de-DE" sz="1200"/>
              <a:pPr/>
              <a:t>6</a:t>
            </a:fld>
            <a:endParaRPr lang="de-DE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>
              <a:latin typeface="Calibri" charset="0"/>
            </a:endParaRPr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A6D62A-7567-6C4F-818E-5764D598E12D}" type="slidenum">
              <a:rPr lang="de-DE" sz="1200"/>
              <a:pPr/>
              <a:t>7</a:t>
            </a:fld>
            <a:endParaRPr lang="de-DE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>
              <a:latin typeface="Calibri" charset="0"/>
            </a:endParaRPr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A6D62A-7567-6C4F-818E-5764D598E12D}" type="slidenum">
              <a:rPr lang="de-DE" sz="1200"/>
              <a:pPr/>
              <a:t>8</a:t>
            </a:fld>
            <a:endParaRPr lang="de-DE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>
              <a:latin typeface="Calibri" charset="0"/>
            </a:endParaRPr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A6D62A-7567-6C4F-818E-5764D598E12D}" type="slidenum">
              <a:rPr lang="de-DE" sz="1200"/>
              <a:pPr/>
              <a:t>9</a:t>
            </a:fld>
            <a:endParaRPr lang="de-DE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10400" y="6400800"/>
            <a:ext cx="1752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739A181B-EFA1-6A46-8FA9-42F8DA895B7E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8355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10400" y="6400800"/>
            <a:ext cx="1752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C61EE73-AF64-FD4B-8130-6005818EB9C0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7487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10400" y="6400800"/>
            <a:ext cx="1752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F6C7D58B-E7B9-2449-ACC7-21676A8E91FC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7089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10400" y="6400800"/>
            <a:ext cx="1752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865F9A3C-A396-7D45-8489-DDB5F0B0A957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1024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10400" y="6400800"/>
            <a:ext cx="1752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CBF0DBEB-4CEC-B446-B6C1-C8BF19A3592A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6413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10400" y="6400800"/>
            <a:ext cx="1752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DCC6C61-DD15-744F-850B-D645AB14233C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8835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10400" y="6400800"/>
            <a:ext cx="1752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35B11FFB-C3A6-7F4A-A52F-AD0D63DAD8BD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2616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10400" y="6400800"/>
            <a:ext cx="1752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274233F-D641-6B45-93F6-32872123819F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9734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10400" y="6400800"/>
            <a:ext cx="1752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1E00A5A-BC95-C942-AC78-8FABD49149AD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5679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10400" y="6400800"/>
            <a:ext cx="1752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C01B221-982D-7C48-A271-C702FF715FDF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3774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10400" y="6400800"/>
            <a:ext cx="1752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C56885C5-AF04-714E-8B47-AC030466660D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0381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3606800" y="771525"/>
            <a:ext cx="5167313" cy="1588"/>
          </a:xfrm>
          <a:prstGeom prst="line">
            <a:avLst/>
          </a:prstGeom>
          <a:noFill/>
          <a:ln w="44450">
            <a:solidFill>
              <a:schemeClr val="tx1">
                <a:alpha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DE">
              <a:ln>
                <a:solidFill>
                  <a:srgbClr val="FF0000"/>
                </a:solidFill>
              </a:ln>
              <a:ea typeface="ＭＳ Ｐゴシック" pitchFamily="1" charset="-128"/>
              <a:cs typeface="+mn-cs"/>
            </a:endParaRPr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381000" y="6324600"/>
            <a:ext cx="8382000" cy="0"/>
          </a:xfrm>
          <a:prstGeom prst="line">
            <a:avLst/>
          </a:prstGeom>
          <a:noFill/>
          <a:ln w="57150">
            <a:solidFill>
              <a:schemeClr val="tx1">
                <a:alpha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DE">
              <a:ln>
                <a:solidFill>
                  <a:schemeClr val="tx1"/>
                </a:solidFill>
              </a:ln>
              <a:ea typeface="ＭＳ Ｐゴシック" pitchFamily="1" charset="-128"/>
              <a:cs typeface="+mn-cs"/>
            </a:endParaRPr>
          </a:p>
        </p:txBody>
      </p:sp>
      <p:pic>
        <p:nvPicPr>
          <p:cNvPr id="5127" name="Picture 15"/>
          <p:cNvPicPr>
            <a:picLocks noChangeAspect="1" noChangeArrowheads="1"/>
          </p:cNvPicPr>
          <p:nvPr userDrawn="1"/>
        </p:nvPicPr>
        <p:blipFill>
          <a:blip r:embed="rId1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9162" y="4366"/>
            <a:ext cx="3217414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1"/>
          <p:cNvSpPr txBox="1">
            <a:spLocks noChangeArrowheads="1"/>
          </p:cNvSpPr>
          <p:nvPr userDrawn="1"/>
        </p:nvSpPr>
        <p:spPr bwMode="auto">
          <a:xfrm>
            <a:off x="395536" y="6309320"/>
            <a:ext cx="8424936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900" b="1" i="1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</a:rPr>
              <a:t>3 – 5 May 2017, </a:t>
            </a:r>
            <a:r>
              <a:rPr lang="en-US" sz="900" b="1" i="1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</a:rPr>
              <a:t>Deutscher</a:t>
            </a:r>
            <a:r>
              <a:rPr lang="en-US" sz="900" b="1" i="1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900" b="1" i="1" baseline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</a:rPr>
              <a:t>Wetterdienst</a:t>
            </a:r>
            <a:r>
              <a:rPr lang="en-US" sz="900" b="1" i="1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900" b="1" i="1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</a:rPr>
              <a:t>Zentrale</a:t>
            </a:r>
            <a:r>
              <a:rPr lang="en-US" sz="900" b="1" i="1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</a:rPr>
              <a:t> Offenbach</a:t>
            </a: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i="1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</a:rPr>
              <a:t>Dipl.-Met.</a:t>
            </a:r>
            <a:r>
              <a:rPr lang="en-US" sz="900" b="1" i="1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900" b="1" i="1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</a:rPr>
              <a:t>Klaus </a:t>
            </a:r>
            <a:r>
              <a:rPr lang="en-US" sz="900" b="1" i="1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</a:rPr>
              <a:t>Knüpffer</a:t>
            </a:r>
            <a:r>
              <a:rPr lang="en-US" sz="900" b="1" i="1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900" b="1" i="1" noProof="0" dirty="0" smtClean="0">
                <a:solidFill>
                  <a:schemeClr val="bg1">
                    <a:lumMod val="50000"/>
                  </a:schemeClr>
                </a:solidFill>
              </a:rPr>
              <a:t>(METEO SERVICE weather research GmbH)</a:t>
            </a:r>
            <a:endParaRPr lang="en-US" sz="900" b="1" i="1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</a:endParaRP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i="1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</a:rPr>
              <a:t>Dr. Dipl.-Met.</a:t>
            </a:r>
            <a:r>
              <a:rPr lang="en-US" sz="900" b="1" i="1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900" b="1" i="1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</a:rPr>
              <a:t>Jan Hoffmann (</a:t>
            </a:r>
            <a:r>
              <a:rPr lang="en-US" sz="900" b="1" i="1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</a:rPr>
              <a:t>Geometix</a:t>
            </a:r>
            <a:r>
              <a:rPr lang="en-US" sz="900" b="1" i="1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</a:rPr>
              <a:t> GmbH Science &amp; Solutions)</a:t>
            </a:r>
            <a:endParaRPr lang="en-US" sz="900" b="1" i="1" noProof="0" dirty="0">
              <a:ln>
                <a:noFill/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381000" y="793750"/>
            <a:ext cx="8382000" cy="5511800"/>
          </a:xfrm>
          <a:prstGeom prst="rect">
            <a:avLst/>
          </a:prstGeom>
          <a:solidFill>
            <a:schemeClr val="accent5"/>
          </a:solidFill>
          <a:ln w="9525">
            <a:solidFill>
              <a:srgbClr val="D6E6E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ea typeface="ＭＳ Ｐゴシック" pitchFamily="1" charset="-128"/>
              <a:cs typeface="+mn-cs"/>
            </a:endParaRPr>
          </a:p>
        </p:txBody>
      </p:sp>
      <p:sp>
        <p:nvSpPr>
          <p:cNvPr id="3" name="Textfeld 2"/>
          <p:cNvSpPr txBox="1"/>
          <p:nvPr userDrawn="1"/>
        </p:nvSpPr>
        <p:spPr>
          <a:xfrm>
            <a:off x="323528" y="6309320"/>
            <a:ext cx="1688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C959B06-9E85-7C4B-AF62-5F581D7A922B}" type="slidenum">
              <a:rPr lang="de-DE" sz="2800" b="1" i="1" smtClean="0">
                <a:solidFill>
                  <a:schemeClr val="bg1">
                    <a:lumMod val="75000"/>
                  </a:schemeClr>
                </a:solidFill>
              </a:rPr>
              <a:t>‹Nr.›</a:t>
            </a:fld>
            <a:r>
              <a:rPr lang="de-DE" sz="2800" b="1" i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2800" b="1" i="1" dirty="0" smtClean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de-DE" sz="2800" b="1" i="1" baseline="0" dirty="0" smtClean="0">
                <a:solidFill>
                  <a:schemeClr val="bg1">
                    <a:lumMod val="75000"/>
                  </a:schemeClr>
                </a:solidFill>
              </a:rPr>
              <a:t> 23</a:t>
            </a:r>
            <a:endParaRPr lang="de-DE" sz="2800" b="1" i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35" name="Text Box 11"/>
          <p:cNvSpPr txBox="1">
            <a:spLocks noChangeArrowheads="1"/>
          </p:cNvSpPr>
          <p:nvPr userDrawn="1"/>
        </p:nvSpPr>
        <p:spPr bwMode="auto">
          <a:xfrm>
            <a:off x="3131840" y="161925"/>
            <a:ext cx="56311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 algn="r"/>
            <a:r>
              <a:rPr lang="en-US" sz="1200" b="1" noProof="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b="1" i="1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</a:rPr>
              <a:t>2nd European </a:t>
            </a:r>
            <a:r>
              <a:rPr lang="en-US" sz="1200" b="1" i="1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</a:rPr>
              <a:t>Nowcasting</a:t>
            </a:r>
            <a:r>
              <a:rPr lang="en-US" sz="1200" b="1" i="1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</a:rPr>
              <a:t> Conference: </a:t>
            </a:r>
            <a:r>
              <a:rPr lang="en-US" sz="1200" b="1" i="0" baseline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</a:rPr>
              <a:t>Nowcasting</a:t>
            </a:r>
            <a:r>
              <a:rPr lang="en-US" sz="1200" b="1" i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</a:rPr>
              <a:t> MOS</a:t>
            </a:r>
            <a:endParaRPr lang="en-US" sz="1200" b="1" noProof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12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1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png"/><Relationship Id="rId12" Type="http://schemas.openxmlformats.org/officeDocument/2006/relationships/image" Target="../media/image23.png"/><Relationship Id="rId13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.png"/><Relationship Id="rId10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3.emf"/><Relationship Id="rId5" Type="http://schemas.openxmlformats.org/officeDocument/2006/relationships/image" Target="../media/image4.png"/><Relationship Id="rId6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.emf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hteck 1"/>
          <p:cNvSpPr>
            <a:spLocks noChangeArrowheads="1"/>
          </p:cNvSpPr>
          <p:nvPr/>
        </p:nvSpPr>
        <p:spPr bwMode="auto">
          <a:xfrm>
            <a:off x="467544" y="1052736"/>
            <a:ext cx="8215312" cy="618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 algn="ctr"/>
            <a:r>
              <a:rPr lang="en-US" sz="2800" b="1" dirty="0" err="1" smtClean="0"/>
              <a:t>Nowcasting</a:t>
            </a:r>
            <a:r>
              <a:rPr lang="en-US" sz="2800" b="1" dirty="0" smtClean="0"/>
              <a:t> MOS</a:t>
            </a:r>
          </a:p>
          <a:p>
            <a:pPr marL="457200" indent="-457200" algn="ctr"/>
            <a:endParaRPr lang="en-US" sz="2800" b="1" dirty="0" smtClean="0"/>
          </a:p>
          <a:p>
            <a:pPr marL="457200" indent="-457200" algn="ctr"/>
            <a:endParaRPr lang="en-US" sz="2800" b="1" dirty="0" smtClean="0"/>
          </a:p>
          <a:p>
            <a:pPr marL="457200" indent="-457200" algn="ctr"/>
            <a:endParaRPr lang="en-US" sz="2800" b="1" dirty="0" smtClean="0"/>
          </a:p>
          <a:p>
            <a:pPr marL="457200" indent="-457200" algn="ctr"/>
            <a:endParaRPr lang="en-US" sz="2800" b="1" dirty="0" smtClean="0"/>
          </a:p>
          <a:p>
            <a:pPr marL="457200" indent="-457200" algn="ctr"/>
            <a:endParaRPr lang="en-US" sz="2800" b="1" dirty="0" smtClean="0"/>
          </a:p>
          <a:p>
            <a:pPr marL="457200" indent="-457200" algn="ctr"/>
            <a:endParaRPr lang="en-US" sz="2800" b="1" dirty="0" smtClean="0"/>
          </a:p>
          <a:p>
            <a:pPr marL="457200" indent="-457200" algn="ctr"/>
            <a:endParaRPr lang="en-US" sz="2800" b="1" dirty="0" smtClean="0"/>
          </a:p>
          <a:p>
            <a:pPr marL="457200" indent="-457200" algn="ctr"/>
            <a:endParaRPr lang="en-US" sz="2800" b="1" dirty="0" smtClean="0"/>
          </a:p>
          <a:p>
            <a:pPr marL="457200" indent="-457200" algn="ctr"/>
            <a:endParaRPr lang="en-US" b="1" dirty="0" smtClean="0"/>
          </a:p>
          <a:p>
            <a:pPr marL="457200" indent="-457200" algn="ctr"/>
            <a:r>
              <a:rPr lang="en-US" b="1" dirty="0" smtClean="0"/>
              <a:t>Klaus </a:t>
            </a:r>
            <a:r>
              <a:rPr lang="en-US" b="1" dirty="0" err="1" smtClean="0"/>
              <a:t>Knüpffer</a:t>
            </a:r>
            <a:r>
              <a:rPr lang="en-US" b="1" dirty="0" smtClean="0"/>
              <a:t>, Jan Hoffmann</a:t>
            </a:r>
          </a:p>
          <a:p>
            <a:pPr marL="457200" indent="-457200"/>
            <a:endParaRPr lang="en-US" b="1" dirty="0" smtClean="0"/>
          </a:p>
          <a:p>
            <a:pPr marL="457200" indent="-457200"/>
            <a:endParaRPr lang="en-US" b="1" dirty="0" smtClean="0"/>
          </a:p>
          <a:p>
            <a:pPr marL="457200" indent="-457200"/>
            <a:endParaRPr lang="en-US" b="1" dirty="0" smtClean="0"/>
          </a:p>
          <a:p>
            <a:pPr marL="457200" indent="-457200"/>
            <a:endParaRPr lang="en-US" b="1" dirty="0"/>
          </a:p>
        </p:txBody>
      </p:sp>
      <p:pic>
        <p:nvPicPr>
          <p:cNvPr id="4" name="Bild 3" descr="cellmo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10" t="7763" r="6310" b="-7763"/>
          <a:stretch/>
        </p:blipFill>
        <p:spPr>
          <a:xfrm>
            <a:off x="2483768" y="2060848"/>
            <a:ext cx="3971233" cy="322783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798962" y="483022"/>
            <a:ext cx="4957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 smtClean="0"/>
              <a:t>2.2 </a:t>
            </a:r>
            <a:r>
              <a:rPr lang="de-DE" sz="1400" b="1" dirty="0" err="1" smtClean="0"/>
              <a:t>RadarMOS</a:t>
            </a:r>
            <a:endParaRPr lang="de-DE" sz="1400" b="1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405765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14" r="22764"/>
          <a:stretch/>
        </p:blipFill>
        <p:spPr bwMode="auto">
          <a:xfrm>
            <a:off x="3707904" y="836712"/>
            <a:ext cx="4968552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96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798962" y="483022"/>
            <a:ext cx="4957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/>
              <a:t>2.3 </a:t>
            </a:r>
            <a:r>
              <a:rPr lang="de-DE" sz="1400" b="1" dirty="0" err="1"/>
              <a:t>MSwr</a:t>
            </a:r>
            <a:r>
              <a:rPr lang="de-DE" sz="1400" b="1" dirty="0"/>
              <a:t>-CellMOS</a:t>
            </a:r>
            <a:endParaRPr lang="de-DE" sz="1400" b="1" dirty="0" smtClean="0"/>
          </a:p>
        </p:txBody>
      </p:sp>
      <p:sp>
        <p:nvSpPr>
          <p:cNvPr id="10" name="Textfeld 1"/>
          <p:cNvSpPr txBox="1">
            <a:spLocks noChangeArrowheads="1"/>
          </p:cNvSpPr>
          <p:nvPr/>
        </p:nvSpPr>
        <p:spPr bwMode="auto">
          <a:xfrm>
            <a:off x="539552" y="908720"/>
            <a:ext cx="7992888" cy="4985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 smtClean="0"/>
              <a:t>Derived Predictands from radar and lightning</a:t>
            </a:r>
          </a:p>
          <a:p>
            <a:r>
              <a:rPr lang="en-US" sz="1800" b="1" dirty="0" smtClean="0"/>
              <a:t>•	Movement (U, V, derived from cell detection)</a:t>
            </a:r>
          </a:p>
          <a:p>
            <a:r>
              <a:rPr lang="en-US" sz="1800" b="1" dirty="0" smtClean="0"/>
              <a:t>•	Absolute Errors of Movement U, V</a:t>
            </a:r>
          </a:p>
          <a:p>
            <a:r>
              <a:rPr lang="en-US" sz="1800" b="1" dirty="0" smtClean="0"/>
              <a:t>•	Hail Size / Probabilities</a:t>
            </a:r>
            <a:endParaRPr lang="en-US" sz="1800" b="1" dirty="0"/>
          </a:p>
          <a:p>
            <a:r>
              <a:rPr lang="en-US" sz="1800" b="1" dirty="0" smtClean="0"/>
              <a:t>		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</a:rPr>
              <a:t>- “classic”: DWD </a:t>
            </a:r>
            <a:r>
              <a:rPr lang="en-US" sz="1800" b="1" dirty="0" err="1" smtClean="0">
                <a:solidFill>
                  <a:schemeClr val="bg1">
                    <a:lumMod val="50000"/>
                  </a:schemeClr>
                </a:solidFill>
              </a:rPr>
              <a:t>MSwr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</a:rPr>
              <a:t>-CellMOS</a:t>
            </a:r>
          </a:p>
          <a:p>
            <a:r>
              <a:rPr lang="en-US" sz="1800" b="1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</a:rPr>
              <a:t>	- Waldvogel</a:t>
            </a:r>
          </a:p>
          <a:p>
            <a:r>
              <a:rPr lang="en-US" sz="1800" b="1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</a:rPr>
              <a:t>	- SHI / MEHS / POSH</a:t>
            </a:r>
          </a:p>
          <a:p>
            <a:r>
              <a:rPr lang="en-US" sz="1800" b="1" dirty="0" smtClean="0"/>
              <a:t>•</a:t>
            </a:r>
            <a:r>
              <a:rPr lang="en-US" sz="1800" b="1" dirty="0"/>
              <a:t>	</a:t>
            </a:r>
            <a:r>
              <a:rPr lang="en-US" sz="1800" b="1" dirty="0" smtClean="0"/>
              <a:t>Total precipitation</a:t>
            </a:r>
          </a:p>
          <a:p>
            <a:r>
              <a:rPr lang="en-US" sz="1800" b="1" dirty="0" smtClean="0"/>
              <a:t>•	Maximum estimated wind gust</a:t>
            </a:r>
          </a:p>
          <a:p>
            <a:r>
              <a:rPr lang="en-US" sz="1800" b="1" dirty="0" smtClean="0"/>
              <a:t>•	Lightning stroke rate</a:t>
            </a:r>
            <a:endParaRPr lang="en-US" b="1" i="1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800" b="1" i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rgbClr val="000000"/>
                </a:solidFill>
              </a:rPr>
              <a:t>Forecasting</a:t>
            </a:r>
          </a:p>
          <a:p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</a:rPr>
              <a:t>•	</a:t>
            </a:r>
            <a:r>
              <a:rPr lang="en-US" sz="1800" b="1" dirty="0" smtClean="0">
                <a:solidFill>
                  <a:srgbClr val="000000"/>
                </a:solidFill>
              </a:rPr>
              <a:t>Statistical forecasts 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</a:rPr>
              <a:t>are made for </a:t>
            </a:r>
            <a:r>
              <a:rPr lang="en-US" sz="1800" b="1" dirty="0" smtClean="0">
                <a:solidFill>
                  <a:srgbClr val="000000"/>
                </a:solidFill>
              </a:rPr>
              <a:t>all individual detected cells</a:t>
            </a:r>
          </a:p>
          <a:p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</a:rPr>
              <a:t>•	Second step is </a:t>
            </a:r>
            <a:r>
              <a:rPr lang="en-US" sz="1800" b="1" dirty="0" smtClean="0">
                <a:solidFill>
                  <a:srgbClr val="000000"/>
                </a:solidFill>
              </a:rPr>
              <a:t>calculation of field data 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</a:rPr>
              <a:t>derived from the cell forecasts </a:t>
            </a:r>
            <a:r>
              <a:rPr lang="en-US" sz="1800" b="1" dirty="0" smtClean="0">
                <a:solidFill>
                  <a:srgbClr val="000000"/>
                </a:solidFill>
              </a:rPr>
              <a:t>using a Gaussian approach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</a:rPr>
              <a:t> (assumption: cell properties and forecast location errors behave nearly like Gaussian distributions over space)</a:t>
            </a:r>
            <a:endParaRPr lang="en-US" sz="1800" b="1" dirty="0" smtClean="0"/>
          </a:p>
        </p:txBody>
      </p:sp>
    </p:spTree>
    <p:extLst>
      <p:ext uri="{BB962C8B-B14F-4D97-AF65-F5344CB8AC3E}">
        <p14:creationId xmlns:p14="http://schemas.microsoft.com/office/powerpoint/2010/main" val="730894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798962" y="483022"/>
            <a:ext cx="4957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/>
              <a:t>2.3 </a:t>
            </a:r>
            <a:r>
              <a:rPr lang="de-DE" sz="1400" b="1" dirty="0" err="1"/>
              <a:t>MSwr</a:t>
            </a:r>
            <a:r>
              <a:rPr lang="de-DE" sz="1400" b="1" dirty="0"/>
              <a:t>-CellMOS</a:t>
            </a:r>
          </a:p>
          <a:p>
            <a:pPr algn="r"/>
            <a:endParaRPr lang="de-DE" sz="1400" b="1" dirty="0" smtClean="0"/>
          </a:p>
        </p:txBody>
      </p:sp>
      <p:pic>
        <p:nvPicPr>
          <p:cNvPr id="4" name="Picture 6" descr="cellinfo_200606211700.png                                      0011E35EPB_JAN                         C459890D:"/>
          <p:cNvPicPr>
            <a:picLocks noChangeAspect="1" noChangeArrowheads="1"/>
          </p:cNvPicPr>
          <p:nvPr/>
        </p:nvPicPr>
        <p:blipFill rotWithShape="1">
          <a:blip r:embed="rId3"/>
          <a:srcRect l="-6040" t="7916" r="6040" b="15899"/>
          <a:stretch/>
        </p:blipFill>
        <p:spPr bwMode="auto">
          <a:xfrm>
            <a:off x="-144000" y="789670"/>
            <a:ext cx="8928992" cy="55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1"/>
          <p:cNvSpPr txBox="1">
            <a:spLocks noChangeArrowheads="1"/>
          </p:cNvSpPr>
          <p:nvPr/>
        </p:nvSpPr>
        <p:spPr bwMode="auto">
          <a:xfrm>
            <a:off x="827584" y="1124744"/>
            <a:ext cx="6264696" cy="707886"/>
          </a:xfrm>
          <a:prstGeom prst="rect">
            <a:avLst/>
          </a:prstGeom>
          <a:solidFill>
            <a:schemeClr val="bg1">
              <a:alpha val="57000"/>
            </a:schemeClr>
          </a:solidFill>
          <a:ln w="19050" cmpd="sng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dirty="0" smtClean="0"/>
              <a:t>DWD </a:t>
            </a:r>
            <a:r>
              <a:rPr lang="en-US" sz="2000" b="1" dirty="0" err="1" smtClean="0"/>
              <a:t>MSwr</a:t>
            </a:r>
            <a:r>
              <a:rPr lang="en-US" sz="2000" b="1" dirty="0" smtClean="0"/>
              <a:t>-CellMOS </a:t>
            </a:r>
            <a:r>
              <a:rPr lang="en-US" sz="2000" b="1" dirty="0" err="1" smtClean="0"/>
              <a:t>Convectice</a:t>
            </a:r>
            <a:r>
              <a:rPr lang="en-US" sz="2000" b="1" dirty="0" smtClean="0"/>
              <a:t> Cell Forecast</a:t>
            </a:r>
          </a:p>
          <a:p>
            <a:r>
              <a:rPr lang="en-US" sz="2000" b="1" dirty="0" smtClean="0"/>
              <a:t>June 21th 2006, 17:00 UTC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62819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798962" y="483022"/>
            <a:ext cx="4957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/>
              <a:t>2.3 </a:t>
            </a:r>
            <a:r>
              <a:rPr lang="de-DE" sz="1400" b="1" dirty="0" err="1"/>
              <a:t>MSwr</a:t>
            </a:r>
            <a:r>
              <a:rPr lang="de-DE" sz="1400" b="1" dirty="0"/>
              <a:t>-CellMOS</a:t>
            </a:r>
          </a:p>
        </p:txBody>
      </p:sp>
      <p:sp>
        <p:nvSpPr>
          <p:cNvPr id="7" name="Textfeld 1"/>
          <p:cNvSpPr txBox="1">
            <a:spLocks noChangeArrowheads="1"/>
          </p:cNvSpPr>
          <p:nvPr/>
        </p:nvSpPr>
        <p:spPr bwMode="auto">
          <a:xfrm>
            <a:off x="539552" y="908720"/>
            <a:ext cx="7992888" cy="4678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 smtClean="0"/>
              <a:t>Gaussian field distribution derived from cell forecasts</a:t>
            </a:r>
          </a:p>
          <a:p>
            <a:endParaRPr lang="en-US" b="1" dirty="0" smtClean="0"/>
          </a:p>
          <a:p>
            <a:r>
              <a:rPr lang="en-US" b="1" dirty="0" smtClean="0"/>
              <a:t>•	</a:t>
            </a:r>
            <a:r>
              <a:rPr lang="en-US" b="1" dirty="0" err="1" smtClean="0"/>
              <a:t>σ_shape</a:t>
            </a:r>
            <a:r>
              <a:rPr lang="en-US" b="1" dirty="0" smtClean="0"/>
              <a:t> (Gaussian shape) of the Cell:</a:t>
            </a:r>
          </a:p>
          <a:p>
            <a:r>
              <a:rPr lang="en-US" b="1" dirty="0">
                <a:solidFill>
                  <a:srgbClr val="FF0000"/>
                </a:solidFill>
              </a:rPr>
              <a:t>	</a:t>
            </a:r>
            <a:r>
              <a:rPr lang="en-US" b="1" dirty="0" smtClean="0">
                <a:solidFill>
                  <a:srgbClr val="FF0000"/>
                </a:solidFill>
              </a:rPr>
              <a:t>	</a:t>
            </a:r>
            <a:r>
              <a:rPr lang="en-US" sz="1600" b="1" dirty="0" smtClean="0">
                <a:solidFill>
                  <a:srgbClr val="FF0000"/>
                </a:solidFill>
              </a:rPr>
              <a:t>expected value = predictand value minus environmental field value</a:t>
            </a:r>
          </a:p>
          <a:p>
            <a:r>
              <a:rPr lang="en-US" sz="1600" b="1" dirty="0"/>
              <a:t>	</a:t>
            </a:r>
            <a:r>
              <a:rPr lang="en-US" sz="1600" b="1" dirty="0" smtClean="0"/>
              <a:t>	sigma(shape) derived from cell size and</a:t>
            </a:r>
          </a:p>
          <a:p>
            <a:r>
              <a:rPr lang="en-US" sz="1600" b="1" i="1" dirty="0">
                <a:solidFill>
                  <a:srgbClr val="FF0000"/>
                </a:solidFill>
              </a:rPr>
              <a:t>	</a:t>
            </a:r>
            <a:r>
              <a:rPr lang="en-US" sz="1600" b="1" i="1" dirty="0" smtClean="0">
                <a:solidFill>
                  <a:srgbClr val="FF0000"/>
                </a:solidFill>
              </a:rPr>
              <a:t>	</a:t>
            </a:r>
            <a:r>
              <a:rPr lang="en-US" sz="1600" b="1" i="1" smtClean="0">
                <a:solidFill>
                  <a:srgbClr val="FF0000"/>
                </a:solidFill>
              </a:rPr>
              <a:t>standard deviation = </a:t>
            </a:r>
            <a:r>
              <a:rPr lang="en-US" sz="1600" b="1" i="1" dirty="0" smtClean="0">
                <a:solidFill>
                  <a:srgbClr val="FF0000"/>
                </a:solidFill>
              </a:rPr>
              <a:t>radius of 61% of expected value</a:t>
            </a:r>
          </a:p>
          <a:p>
            <a:endParaRPr lang="en-US" b="1" dirty="0" smtClean="0"/>
          </a:p>
          <a:p>
            <a:r>
              <a:rPr lang="en-US" b="1" dirty="0" smtClean="0"/>
              <a:t>•	</a:t>
            </a:r>
            <a:r>
              <a:rPr lang="en-US" b="1" dirty="0" err="1" smtClean="0"/>
              <a:t>σ_position</a:t>
            </a:r>
            <a:r>
              <a:rPr lang="en-US" b="1" dirty="0" smtClean="0"/>
              <a:t> (forecast error of cell position):</a:t>
            </a:r>
          </a:p>
          <a:p>
            <a:r>
              <a:rPr lang="en-US" b="1" dirty="0" smtClean="0"/>
              <a:t>		</a:t>
            </a:r>
            <a:r>
              <a:rPr lang="en-US" sz="1600" b="1" dirty="0" smtClean="0"/>
              <a:t>derived from forecast of error of trajectory</a:t>
            </a:r>
          </a:p>
          <a:p>
            <a:endParaRPr lang="en-US" b="1" dirty="0" smtClean="0"/>
          </a:p>
          <a:p>
            <a:r>
              <a:rPr lang="en-US" sz="2000" b="1" dirty="0">
                <a:solidFill>
                  <a:srgbClr val="FF0000"/>
                </a:solidFill>
              </a:rPr>
              <a:t>	</a:t>
            </a:r>
            <a:r>
              <a:rPr lang="de-DE" sz="2000" b="1" dirty="0">
                <a:solidFill>
                  <a:srgbClr val="FF0000"/>
                </a:solidFill>
              </a:rPr>
              <a:t>Convolution </a:t>
            </a:r>
            <a:r>
              <a:rPr lang="de-DE" sz="2000" b="1" dirty="0" err="1">
                <a:solidFill>
                  <a:srgbClr val="FF0000"/>
                </a:solidFill>
              </a:rPr>
              <a:t>of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σ</a:t>
            </a:r>
            <a:r>
              <a:rPr lang="en-US" sz="2000" b="1" dirty="0" smtClean="0">
                <a:solidFill>
                  <a:srgbClr val="FF0000"/>
                </a:solidFill>
              </a:rPr>
              <a:t>_</a:t>
            </a:r>
            <a:r>
              <a:rPr lang="de-DE" sz="2000" b="1" dirty="0" err="1" smtClean="0">
                <a:solidFill>
                  <a:srgbClr val="FF0000"/>
                </a:solidFill>
              </a:rPr>
              <a:t>shape</a:t>
            </a:r>
            <a:r>
              <a:rPr lang="de-DE" sz="2000" b="1" dirty="0" smtClean="0">
                <a:solidFill>
                  <a:srgbClr val="FF0000"/>
                </a:solidFill>
              </a:rPr>
              <a:t> </a:t>
            </a:r>
            <a:r>
              <a:rPr lang="de-DE" sz="2000" b="1" dirty="0">
                <a:solidFill>
                  <a:srgbClr val="FF0000"/>
                </a:solidFill>
              </a:rPr>
              <a:t>und </a:t>
            </a:r>
            <a:r>
              <a:rPr lang="en-US" sz="2000" b="1" dirty="0" err="1" smtClean="0">
                <a:solidFill>
                  <a:srgbClr val="FF0000"/>
                </a:solidFill>
              </a:rPr>
              <a:t>σ</a:t>
            </a:r>
            <a:r>
              <a:rPr lang="en-US" sz="2000" b="1" dirty="0" smtClean="0">
                <a:solidFill>
                  <a:srgbClr val="FF0000"/>
                </a:solidFill>
              </a:rPr>
              <a:t>_</a:t>
            </a:r>
            <a:r>
              <a:rPr lang="de-DE" sz="2000" b="1" dirty="0" err="1" smtClean="0">
                <a:solidFill>
                  <a:srgbClr val="FF0000"/>
                </a:solidFill>
              </a:rPr>
              <a:t>position</a:t>
            </a:r>
            <a:r>
              <a:rPr lang="de-DE" sz="2000" b="1" dirty="0" smtClean="0">
                <a:solidFill>
                  <a:srgbClr val="FF0000"/>
                </a:solidFill>
              </a:rPr>
              <a:t>:</a:t>
            </a:r>
          </a:p>
          <a:p>
            <a:endParaRPr lang="en-US" sz="1800" b="1" dirty="0" smtClean="0">
              <a:solidFill>
                <a:srgbClr val="FF0000"/>
              </a:solidFill>
            </a:endParaRPr>
          </a:p>
          <a:p>
            <a:r>
              <a:rPr lang="en-US" b="1" dirty="0" smtClean="0"/>
              <a:t>•	</a:t>
            </a:r>
            <a:r>
              <a:rPr lang="en-US" b="1" dirty="0" err="1" smtClean="0"/>
              <a:t>σ_total</a:t>
            </a:r>
            <a:r>
              <a:rPr lang="en-US" b="1" dirty="0">
                <a:solidFill>
                  <a:srgbClr val="FF0000"/>
                </a:solidFill>
              </a:rPr>
              <a:t>	</a:t>
            </a:r>
          </a:p>
          <a:p>
            <a:r>
              <a:rPr lang="de-DE" sz="1400" b="1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7234" y="4283670"/>
            <a:ext cx="2514600" cy="202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2365231"/>
              </p:ext>
            </p:extLst>
          </p:nvPr>
        </p:nvGraphicFramePr>
        <p:xfrm>
          <a:off x="2267744" y="4839487"/>
          <a:ext cx="36322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64" name="Formel" r:id="rId5" imgW="3632200" imgH="482600" progId="Equation.3">
                  <p:embed/>
                </p:oleObj>
              </mc:Choice>
              <mc:Fallback>
                <p:oleObj name="Formel" r:id="rId5" imgW="36322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67744" y="4839487"/>
                        <a:ext cx="36322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67930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798962" y="483022"/>
            <a:ext cx="4957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 smtClean="0"/>
              <a:t>3 </a:t>
            </a:r>
            <a:r>
              <a:rPr lang="de-DE" sz="1400" b="1" dirty="0" err="1" smtClean="0"/>
              <a:t>Applications</a:t>
            </a:r>
            <a:endParaRPr lang="de-DE" sz="1400" b="1" dirty="0"/>
          </a:p>
        </p:txBody>
      </p:sp>
      <p:sp>
        <p:nvSpPr>
          <p:cNvPr id="7" name="Textfeld 1"/>
          <p:cNvSpPr txBox="1">
            <a:spLocks noChangeArrowheads="1"/>
          </p:cNvSpPr>
          <p:nvPr/>
        </p:nvSpPr>
        <p:spPr bwMode="auto">
          <a:xfrm>
            <a:off x="539552" y="1687448"/>
            <a:ext cx="799288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 smtClean="0"/>
              <a:t>3 		Applications</a:t>
            </a:r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de-DE" b="1" dirty="0" smtClean="0"/>
              <a:t>3.1		</a:t>
            </a:r>
            <a:r>
              <a:rPr lang="de-DE" b="1" dirty="0" err="1" smtClean="0"/>
              <a:t>AutoTAF</a:t>
            </a:r>
            <a:r>
              <a:rPr lang="de-DE" b="1" dirty="0" smtClean="0"/>
              <a:t> </a:t>
            </a:r>
            <a:r>
              <a:rPr lang="de-DE" b="1" dirty="0" err="1" smtClean="0"/>
              <a:t>and</a:t>
            </a:r>
            <a:r>
              <a:rPr lang="de-DE" b="1" dirty="0" smtClean="0"/>
              <a:t> </a:t>
            </a:r>
            <a:r>
              <a:rPr lang="de-DE" b="1" dirty="0" err="1" smtClean="0"/>
              <a:t>WarnMOS</a:t>
            </a:r>
            <a:endParaRPr lang="de-DE" b="1" dirty="0" smtClean="0"/>
          </a:p>
          <a:p>
            <a:endParaRPr lang="de-DE" b="1" dirty="0"/>
          </a:p>
          <a:p>
            <a:r>
              <a:rPr lang="de-DE" b="1" dirty="0" smtClean="0"/>
              <a:t>3.2		Adoption </a:t>
            </a:r>
            <a:r>
              <a:rPr lang="de-DE" b="1" dirty="0" err="1" smtClean="0"/>
              <a:t>of</a:t>
            </a:r>
            <a:r>
              <a:rPr lang="de-DE" b="1" dirty="0" smtClean="0"/>
              <a:t> </a:t>
            </a:r>
            <a:r>
              <a:rPr lang="de-DE" b="1" dirty="0" err="1" smtClean="0"/>
              <a:t>MSwr</a:t>
            </a:r>
            <a:r>
              <a:rPr lang="de-DE" b="1" dirty="0" smtClean="0"/>
              <a:t>-CellMOS </a:t>
            </a:r>
            <a:r>
              <a:rPr lang="de-DE" b="1" dirty="0" err="1" smtClean="0"/>
              <a:t>for</a:t>
            </a:r>
            <a:r>
              <a:rPr lang="de-DE" b="1" dirty="0" smtClean="0"/>
              <a:t> </a:t>
            </a:r>
            <a:r>
              <a:rPr lang="de-DE" b="1" dirty="0" err="1" smtClean="0"/>
              <a:t>Hail</a:t>
            </a:r>
            <a:r>
              <a:rPr lang="de-DE" b="1" dirty="0" smtClean="0"/>
              <a:t> Alarm in</a:t>
            </a:r>
          </a:p>
          <a:p>
            <a:r>
              <a:rPr lang="de-DE" b="1" dirty="0"/>
              <a:t>	</a:t>
            </a:r>
            <a:r>
              <a:rPr lang="de-DE" b="1" dirty="0" smtClean="0"/>
              <a:t>	</a:t>
            </a:r>
            <a:r>
              <a:rPr lang="de-DE" b="1" dirty="0" err="1" smtClean="0"/>
              <a:t>Switzerland</a:t>
            </a:r>
            <a:endParaRPr lang="de-DE" b="1" dirty="0" smtClean="0"/>
          </a:p>
        </p:txBody>
      </p:sp>
    </p:spTree>
    <p:extLst>
      <p:ext uri="{BB962C8B-B14F-4D97-AF65-F5344CB8AC3E}">
        <p14:creationId xmlns:p14="http://schemas.microsoft.com/office/powerpoint/2010/main" val="3815240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798962" y="483022"/>
            <a:ext cx="4957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 smtClean="0"/>
              <a:t>3.1 </a:t>
            </a:r>
            <a:r>
              <a:rPr lang="de-DE" sz="1400" b="1" dirty="0" err="1"/>
              <a:t>AutoTAF</a:t>
            </a:r>
            <a:r>
              <a:rPr lang="de-DE" sz="1400" b="1" dirty="0"/>
              <a:t> </a:t>
            </a:r>
            <a:r>
              <a:rPr lang="de-DE" sz="1400" b="1" dirty="0" err="1"/>
              <a:t>and</a:t>
            </a:r>
            <a:r>
              <a:rPr lang="de-DE" sz="1400" b="1" dirty="0"/>
              <a:t> </a:t>
            </a:r>
            <a:r>
              <a:rPr lang="de-DE" sz="1400" b="1" dirty="0" err="1"/>
              <a:t>WarnMOS</a:t>
            </a:r>
            <a:endParaRPr lang="de-DE" sz="1400" b="1" dirty="0"/>
          </a:p>
        </p:txBody>
      </p:sp>
      <p:pic>
        <p:nvPicPr>
          <p:cNvPr id="4" name="Picture 3" descr="C:\Users\klaus\Desktop\MOS-Animation\warnmos200606280600_wwT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850" y="857250"/>
            <a:ext cx="4071938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6777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798962" y="483022"/>
            <a:ext cx="4957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/>
              <a:t>3.2 Adoption of </a:t>
            </a:r>
            <a:r>
              <a:rPr lang="en-US" sz="1400" b="1" dirty="0" err="1" smtClean="0"/>
              <a:t>MSwr</a:t>
            </a:r>
            <a:r>
              <a:rPr lang="en-US" sz="1400" b="1" dirty="0" smtClean="0"/>
              <a:t>-CellMOS for Hail Alarm</a:t>
            </a:r>
            <a:endParaRPr lang="en-US" sz="1400" b="1" dirty="0"/>
          </a:p>
        </p:txBody>
      </p:sp>
      <p:sp>
        <p:nvSpPr>
          <p:cNvPr id="7" name="Textfeld 1"/>
          <p:cNvSpPr txBox="1">
            <a:spLocks noChangeArrowheads="1"/>
          </p:cNvSpPr>
          <p:nvPr/>
        </p:nvSpPr>
        <p:spPr bwMode="auto">
          <a:xfrm>
            <a:off x="683568" y="1095127"/>
            <a:ext cx="8064896" cy="14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300" b="1" dirty="0" smtClean="0"/>
              <a:t>Adoption of </a:t>
            </a:r>
            <a:r>
              <a:rPr lang="en-US" sz="2300" b="1" dirty="0" err="1" smtClean="0"/>
              <a:t>MSwr</a:t>
            </a:r>
            <a:r>
              <a:rPr lang="en-US" sz="2300" b="1" dirty="0" smtClean="0"/>
              <a:t>-CellMOS for Hail Alarm in Switzerland</a:t>
            </a:r>
          </a:p>
          <a:p>
            <a:endParaRPr lang="en-US" b="1" dirty="0" smtClean="0"/>
          </a:p>
          <a:p>
            <a:r>
              <a:rPr lang="en-US" b="1" dirty="0" smtClean="0"/>
              <a:t>Case example</a:t>
            </a:r>
          </a:p>
          <a:p>
            <a:r>
              <a:rPr lang="en-US" sz="2000" b="1" dirty="0" smtClean="0"/>
              <a:t>May 10th 2016, Canton: Jura</a:t>
            </a:r>
          </a:p>
        </p:txBody>
      </p:sp>
      <p:pic>
        <p:nvPicPr>
          <p:cNvPr id="10" name="Bild 9" descr="Bildschirmfoto 2017-04-07 um 18.33.4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988840"/>
            <a:ext cx="2880320" cy="3839049"/>
          </a:xfrm>
          <a:prstGeom prst="rect">
            <a:avLst/>
          </a:prstGeom>
          <a:ln w="19050" cmpd="sng">
            <a:solidFill>
              <a:schemeClr val="bg1"/>
            </a:solidFill>
          </a:ln>
        </p:spPr>
      </p:pic>
      <p:sp>
        <p:nvSpPr>
          <p:cNvPr id="2" name="Textfeld 1"/>
          <p:cNvSpPr txBox="1"/>
          <p:nvPr/>
        </p:nvSpPr>
        <p:spPr>
          <a:xfrm>
            <a:off x="5134443" y="5877272"/>
            <a:ext cx="3253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smtClean="0">
                <a:solidFill>
                  <a:schemeClr val="bg1">
                    <a:lumMod val="50000"/>
                  </a:schemeClr>
                </a:solidFill>
              </a:rPr>
              <a:t>Image source: www.20min.ch</a:t>
            </a:r>
            <a:endParaRPr lang="en-US" sz="1800" i="1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Bild 2" descr="Bildschirmfoto 2017-04-08 um 10.07.2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924944"/>
            <a:ext cx="4046654" cy="2892341"/>
          </a:xfrm>
          <a:prstGeom prst="rect">
            <a:avLst/>
          </a:prstGeom>
          <a:ln w="19050" cmpd="sng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972181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798962" y="483022"/>
            <a:ext cx="4957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/>
              <a:t>3.2 Adoption of </a:t>
            </a:r>
            <a:r>
              <a:rPr lang="en-US" sz="1400" b="1" dirty="0" err="1"/>
              <a:t>MSwr</a:t>
            </a:r>
            <a:r>
              <a:rPr lang="en-US" sz="1400" b="1" dirty="0"/>
              <a:t>-CellMOS for Hail Alarm</a:t>
            </a:r>
          </a:p>
        </p:txBody>
      </p:sp>
      <p:sp>
        <p:nvSpPr>
          <p:cNvPr id="10" name="Textfeld 1"/>
          <p:cNvSpPr txBox="1">
            <a:spLocks noChangeArrowheads="1"/>
          </p:cNvSpPr>
          <p:nvPr/>
        </p:nvSpPr>
        <p:spPr bwMode="auto">
          <a:xfrm>
            <a:off x="539552" y="1268760"/>
            <a:ext cx="79928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 dirty="0" smtClean="0"/>
              <a:t>Hail</a:t>
            </a:r>
            <a:r>
              <a:rPr lang="is-IS" sz="1800" b="1" dirty="0" smtClean="0"/>
              <a:t>…			   Protection...	    	     Simply</a:t>
            </a:r>
          </a:p>
          <a:p>
            <a:r>
              <a:rPr lang="is-IS" sz="1800" b="1" dirty="0" smtClean="0"/>
              <a:t>							     automatic!</a:t>
            </a:r>
            <a:endParaRPr lang="en-US" sz="1800" b="1" dirty="0" smtClean="0"/>
          </a:p>
          <a:p>
            <a:endParaRPr lang="en-US" sz="1800" b="1" dirty="0"/>
          </a:p>
          <a:p>
            <a:endParaRPr lang="en-US" sz="1800" b="1" dirty="0" smtClean="0"/>
          </a:p>
        </p:txBody>
      </p:sp>
      <p:pic>
        <p:nvPicPr>
          <p:cNvPr id="11" name="Bild 10" descr="Bildschirmfoto 2017-04-07 um 15.39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509120"/>
            <a:ext cx="1152128" cy="75608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2" name="Bild 11" descr="Bildschirmfoto 2017-04-07 um 15.51.18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" t="11882" r="3086" b="19477"/>
          <a:stretch/>
        </p:blipFill>
        <p:spPr>
          <a:xfrm>
            <a:off x="3635896" y="5517232"/>
            <a:ext cx="1908000" cy="67455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</p:pic>
      <p:pic>
        <p:nvPicPr>
          <p:cNvPr id="13" name="Bild 12" descr="Bildschirmfoto 2017-04-07 um 15.51.3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7" b="19630"/>
          <a:stretch/>
        </p:blipFill>
        <p:spPr>
          <a:xfrm>
            <a:off x="6228184" y="5445224"/>
            <a:ext cx="2376264" cy="68760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4" name="Bild 13" descr="mswrlogo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5387"/>
            <a:ext cx="2448272" cy="6039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Bild 14" descr="GM_Logo_RGB_15120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527956"/>
            <a:ext cx="2448272" cy="6194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16" name="Pfeil nach rechts 15"/>
          <p:cNvSpPr/>
          <p:nvPr/>
        </p:nvSpPr>
        <p:spPr bwMode="auto">
          <a:xfrm>
            <a:off x="3059832" y="5229200"/>
            <a:ext cx="432048" cy="43204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7" name="Pfeil nach rechts 16"/>
          <p:cNvSpPr/>
          <p:nvPr/>
        </p:nvSpPr>
        <p:spPr bwMode="auto">
          <a:xfrm>
            <a:off x="5724128" y="5229200"/>
            <a:ext cx="432048" cy="43204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20" name="Bild 19" descr="Bildschirmfoto 2017-04-07 um 15.57.31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" t="3139" r="3921" b="1115"/>
          <a:stretch/>
        </p:blipFill>
        <p:spPr>
          <a:xfrm>
            <a:off x="539552" y="1713185"/>
            <a:ext cx="1440160" cy="144016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1" name="Bild 20" descr="cellmos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9" t="7763" r="15793" b="1123"/>
          <a:stretch/>
        </p:blipFill>
        <p:spPr>
          <a:xfrm>
            <a:off x="3563888" y="1713185"/>
            <a:ext cx="1440160" cy="144016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2" name="Bild 21" descr="Bildschirmfoto 2017-04-07 um 16.08.01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060848"/>
            <a:ext cx="2134636" cy="184482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9" name="Bild 18" descr="Bildschirmfoto 2017-04-07 um 15.57.13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" t="1276" r="2451" b="1455"/>
          <a:stretch/>
        </p:blipFill>
        <p:spPr>
          <a:xfrm>
            <a:off x="1043608" y="2757121"/>
            <a:ext cx="1440160" cy="144016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8" name="Bild 17" descr="Bildschirmfoto 2017-04-07 um 15.56.41.pn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3" r="11160" b="5516"/>
          <a:stretch/>
        </p:blipFill>
        <p:spPr>
          <a:xfrm>
            <a:off x="3995936" y="2757121"/>
            <a:ext cx="1440160" cy="144016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3" name="Pfeil nach rechts 22"/>
          <p:cNvSpPr/>
          <p:nvPr/>
        </p:nvSpPr>
        <p:spPr bwMode="auto">
          <a:xfrm>
            <a:off x="2771800" y="2757121"/>
            <a:ext cx="432048" cy="43204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4" name="Pfeil nach rechts 23"/>
          <p:cNvSpPr/>
          <p:nvPr/>
        </p:nvSpPr>
        <p:spPr bwMode="auto">
          <a:xfrm>
            <a:off x="5724128" y="2757121"/>
            <a:ext cx="432048" cy="43204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5" name="Textfeld 1"/>
          <p:cNvSpPr txBox="1">
            <a:spLocks noChangeArrowheads="1"/>
          </p:cNvSpPr>
          <p:nvPr/>
        </p:nvSpPr>
        <p:spPr bwMode="auto">
          <a:xfrm>
            <a:off x="516756" y="836712"/>
            <a:ext cx="8159700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2300" b="1" dirty="0" smtClean="0"/>
              <a:t>Adoption </a:t>
            </a:r>
            <a:r>
              <a:rPr lang="de-DE" sz="2300" b="1" dirty="0" err="1" smtClean="0"/>
              <a:t>of</a:t>
            </a:r>
            <a:r>
              <a:rPr lang="de-DE" sz="2300" b="1" dirty="0" smtClean="0"/>
              <a:t> </a:t>
            </a:r>
            <a:r>
              <a:rPr lang="de-DE" sz="2300" b="1" dirty="0" err="1" smtClean="0"/>
              <a:t>MSwr-CellMOS</a:t>
            </a:r>
            <a:r>
              <a:rPr lang="de-DE" sz="2300" b="1" dirty="0" smtClean="0"/>
              <a:t> </a:t>
            </a:r>
            <a:r>
              <a:rPr lang="de-DE" sz="2300" b="1" dirty="0" err="1" smtClean="0"/>
              <a:t>for</a:t>
            </a:r>
            <a:r>
              <a:rPr lang="de-DE" sz="2300" b="1" dirty="0" smtClean="0"/>
              <a:t> </a:t>
            </a:r>
            <a:r>
              <a:rPr lang="de-DE" sz="2300" b="1" dirty="0" err="1" smtClean="0"/>
              <a:t>Hail</a:t>
            </a:r>
            <a:r>
              <a:rPr lang="de-DE" sz="2300" b="1" dirty="0" smtClean="0"/>
              <a:t> Alarm in </a:t>
            </a:r>
            <a:r>
              <a:rPr lang="de-DE" sz="2300" b="1" dirty="0" err="1" smtClean="0"/>
              <a:t>Switzerland</a:t>
            </a:r>
            <a:endParaRPr lang="de-DE" sz="2300" b="1" dirty="0" smtClean="0"/>
          </a:p>
        </p:txBody>
      </p:sp>
      <p:sp>
        <p:nvSpPr>
          <p:cNvPr id="26" name="Textfeld 1"/>
          <p:cNvSpPr txBox="1">
            <a:spLocks noChangeArrowheads="1"/>
          </p:cNvSpPr>
          <p:nvPr/>
        </p:nvSpPr>
        <p:spPr bwMode="auto">
          <a:xfrm>
            <a:off x="539552" y="4355812"/>
            <a:ext cx="72362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800" b="1" dirty="0" err="1" smtClean="0"/>
              <a:t>Contributors</a:t>
            </a:r>
            <a:endParaRPr lang="de-DE" sz="1800" b="1" dirty="0" smtClean="0"/>
          </a:p>
        </p:txBody>
      </p:sp>
      <p:sp>
        <p:nvSpPr>
          <p:cNvPr id="27" name="Line 10"/>
          <p:cNvSpPr>
            <a:spLocks noChangeShapeType="1"/>
          </p:cNvSpPr>
          <p:nvPr/>
        </p:nvSpPr>
        <p:spPr bwMode="auto">
          <a:xfrm>
            <a:off x="381000" y="4365104"/>
            <a:ext cx="8382000" cy="0"/>
          </a:xfrm>
          <a:prstGeom prst="line">
            <a:avLst/>
          </a:prstGeom>
          <a:noFill/>
          <a:ln w="44450">
            <a:solidFill>
              <a:schemeClr val="tx1">
                <a:alpha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DE">
              <a:ln>
                <a:solidFill>
                  <a:schemeClr val="tx1"/>
                </a:solidFill>
              </a:ln>
              <a:ea typeface="ＭＳ Ｐゴシック" pitchFamily="1" charset="-128"/>
              <a:cs typeface="+mn-cs"/>
            </a:endParaRPr>
          </a:p>
        </p:txBody>
      </p:sp>
      <p:pic>
        <p:nvPicPr>
          <p:cNvPr id="2" name="Bild 1" descr="Bildschirmfoto 2017-04-11 um 16.31.01.pn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4" t="12008" r="12592" b="12343"/>
          <a:stretch/>
        </p:blipFill>
        <p:spPr>
          <a:xfrm>
            <a:off x="6228184" y="4581128"/>
            <a:ext cx="2365483" cy="864096"/>
          </a:xfrm>
          <a:prstGeom prst="rect">
            <a:avLst/>
          </a:prstGeom>
          <a:ln w="9525" cmpd="sng">
            <a:solidFill>
              <a:schemeClr val="tx1"/>
            </a:solidFill>
          </a:ln>
        </p:spPr>
      </p:pic>
      <p:sp>
        <p:nvSpPr>
          <p:cNvPr id="28" name="Pfeil nach rechts 27"/>
          <p:cNvSpPr/>
          <p:nvPr/>
        </p:nvSpPr>
        <p:spPr bwMode="auto">
          <a:xfrm rot="5400000">
            <a:off x="4355976" y="5157192"/>
            <a:ext cx="432048" cy="43204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5641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33" y="788706"/>
            <a:ext cx="8280919" cy="552061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798962" y="483022"/>
            <a:ext cx="4957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/>
              <a:t>3.2 Adoption of </a:t>
            </a:r>
            <a:r>
              <a:rPr lang="en-US" sz="1400" b="1" dirty="0" err="1"/>
              <a:t>MSwr</a:t>
            </a:r>
            <a:r>
              <a:rPr lang="en-US" sz="1400" b="1" dirty="0"/>
              <a:t>-CellMOS for Hail Alarm</a:t>
            </a:r>
          </a:p>
        </p:txBody>
      </p:sp>
      <p:sp>
        <p:nvSpPr>
          <p:cNvPr id="8" name="Textfeld 1"/>
          <p:cNvSpPr txBox="1">
            <a:spLocks noChangeArrowheads="1"/>
          </p:cNvSpPr>
          <p:nvPr/>
        </p:nvSpPr>
        <p:spPr bwMode="auto">
          <a:xfrm>
            <a:off x="683568" y="5229200"/>
            <a:ext cx="4536504" cy="707886"/>
          </a:xfrm>
          <a:prstGeom prst="rect">
            <a:avLst/>
          </a:prstGeom>
          <a:solidFill>
            <a:schemeClr val="bg1">
              <a:alpha val="57000"/>
            </a:schemeClr>
          </a:solidFill>
          <a:ln w="19050" cmpd="sng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dirty="0" err="1" smtClean="0"/>
              <a:t>MSwr</a:t>
            </a:r>
            <a:r>
              <a:rPr lang="en-US" sz="2000" b="1" dirty="0" smtClean="0"/>
              <a:t>-CellMOS Hail Forecast</a:t>
            </a:r>
          </a:p>
          <a:p>
            <a:r>
              <a:rPr lang="en-US" sz="2000" b="1" u="sng" dirty="0" smtClean="0">
                <a:solidFill>
                  <a:srgbClr val="FF0000"/>
                </a:solidFill>
              </a:rPr>
              <a:t>Full Run </a:t>
            </a:r>
            <a:r>
              <a:rPr lang="en-US" sz="2000" b="1" dirty="0" smtClean="0"/>
              <a:t>16:20 UTC (0 – 120 min)</a:t>
            </a:r>
            <a:endParaRPr lang="en-US" sz="2000" b="1" dirty="0"/>
          </a:p>
        </p:txBody>
      </p:sp>
      <p:sp>
        <p:nvSpPr>
          <p:cNvPr id="13" name="Textfeld 1"/>
          <p:cNvSpPr txBox="1">
            <a:spLocks noChangeArrowheads="1"/>
          </p:cNvSpPr>
          <p:nvPr/>
        </p:nvSpPr>
        <p:spPr bwMode="auto">
          <a:xfrm>
            <a:off x="6452675" y="1035802"/>
            <a:ext cx="2045759" cy="307777"/>
          </a:xfrm>
          <a:prstGeom prst="rect">
            <a:avLst/>
          </a:prstGeom>
          <a:solidFill>
            <a:schemeClr val="tx1">
              <a:alpha val="57000"/>
            </a:schemeClr>
          </a:solidFill>
          <a:ln w="9525" cmpd="sng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Radar Refl. 16:20 UTC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Textfeld 1"/>
          <p:cNvSpPr txBox="1">
            <a:spLocks noChangeArrowheads="1"/>
          </p:cNvSpPr>
          <p:nvPr/>
        </p:nvSpPr>
        <p:spPr bwMode="auto">
          <a:xfrm>
            <a:off x="6084168" y="2924944"/>
            <a:ext cx="2418538" cy="307777"/>
          </a:xfrm>
          <a:prstGeom prst="rect">
            <a:avLst/>
          </a:prstGeom>
          <a:solidFill>
            <a:schemeClr val="tx1">
              <a:alpha val="57000"/>
            </a:schemeClr>
          </a:solidFill>
          <a:ln w="9525" cmpd="sng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400" dirty="0" err="1" smtClean="0">
                <a:solidFill>
                  <a:schemeClr val="bg1"/>
                </a:solidFill>
              </a:rPr>
              <a:t>Prob</a:t>
            </a:r>
            <a:r>
              <a:rPr lang="en-US" sz="1400" dirty="0" smtClean="0">
                <a:solidFill>
                  <a:schemeClr val="bg1"/>
                </a:solidFill>
              </a:rPr>
              <a:t> Hail &gt; 15mm / </a:t>
            </a:r>
            <a:r>
              <a:rPr lang="en-US" sz="1400" u="sng" dirty="0" smtClean="0">
                <a:solidFill>
                  <a:schemeClr val="bg1"/>
                </a:solidFill>
              </a:rPr>
              <a:t>120min</a:t>
            </a:r>
            <a:endParaRPr lang="en-US" sz="1400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616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33" y="788706"/>
            <a:ext cx="8280919" cy="552061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798962" y="483022"/>
            <a:ext cx="4957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/>
              <a:t>3.2 Adoption of </a:t>
            </a:r>
            <a:r>
              <a:rPr lang="en-US" sz="1400" b="1" dirty="0" err="1"/>
              <a:t>MSwr</a:t>
            </a:r>
            <a:r>
              <a:rPr lang="en-US" sz="1400" b="1" dirty="0"/>
              <a:t>-CellMOS for Hail Alarm</a:t>
            </a:r>
          </a:p>
        </p:txBody>
      </p:sp>
      <p:sp>
        <p:nvSpPr>
          <p:cNvPr id="8" name="Gleichschenkliges Dreieck 7"/>
          <p:cNvSpPr/>
          <p:nvPr/>
        </p:nvSpPr>
        <p:spPr bwMode="auto">
          <a:xfrm>
            <a:off x="3131840" y="2564904"/>
            <a:ext cx="216024" cy="216024"/>
          </a:xfrm>
          <a:prstGeom prst="triangle">
            <a:avLst/>
          </a:prstGeom>
          <a:solidFill>
            <a:srgbClr val="FF00FF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0" name="Textfeld 1"/>
          <p:cNvSpPr txBox="1">
            <a:spLocks noChangeArrowheads="1"/>
          </p:cNvSpPr>
          <p:nvPr/>
        </p:nvSpPr>
        <p:spPr bwMode="auto">
          <a:xfrm>
            <a:off x="6372201" y="5606174"/>
            <a:ext cx="2138972" cy="307777"/>
          </a:xfrm>
          <a:prstGeom prst="rect">
            <a:avLst/>
          </a:prstGeom>
          <a:solidFill>
            <a:schemeClr val="tx1">
              <a:alpha val="57000"/>
            </a:schemeClr>
          </a:solidFill>
          <a:ln w="9525" cmpd="sng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	ESWD Hail Reports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Gleichschenkliges Dreieck 11"/>
          <p:cNvSpPr/>
          <p:nvPr/>
        </p:nvSpPr>
        <p:spPr bwMode="auto">
          <a:xfrm>
            <a:off x="6516216" y="5644314"/>
            <a:ext cx="216024" cy="216024"/>
          </a:xfrm>
          <a:prstGeom prst="triangle">
            <a:avLst/>
          </a:prstGeom>
          <a:solidFill>
            <a:srgbClr val="FF00FF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4" name="Textfeld 1"/>
          <p:cNvSpPr txBox="1">
            <a:spLocks noChangeArrowheads="1"/>
          </p:cNvSpPr>
          <p:nvPr/>
        </p:nvSpPr>
        <p:spPr bwMode="auto">
          <a:xfrm>
            <a:off x="1475656" y="2132856"/>
            <a:ext cx="1728192" cy="307777"/>
          </a:xfrm>
          <a:prstGeom prst="rect">
            <a:avLst/>
          </a:prstGeom>
          <a:solidFill>
            <a:schemeClr val="tx1">
              <a:alpha val="57000"/>
            </a:schemeClr>
          </a:solidFill>
          <a:ln w="9525" cmpd="sng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16:45 UTC, 1.5 cm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5" name="Textfeld 1"/>
          <p:cNvSpPr txBox="1">
            <a:spLocks noChangeArrowheads="1"/>
          </p:cNvSpPr>
          <p:nvPr/>
        </p:nvSpPr>
        <p:spPr bwMode="auto">
          <a:xfrm>
            <a:off x="683568" y="5229200"/>
            <a:ext cx="4536504" cy="707886"/>
          </a:xfrm>
          <a:prstGeom prst="rect">
            <a:avLst/>
          </a:prstGeom>
          <a:solidFill>
            <a:schemeClr val="bg1">
              <a:alpha val="57000"/>
            </a:schemeClr>
          </a:solidFill>
          <a:ln w="19050" cmpd="sng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dirty="0" err="1" smtClean="0"/>
              <a:t>MSwr</a:t>
            </a:r>
            <a:r>
              <a:rPr lang="en-US" sz="2000" b="1" dirty="0" smtClean="0"/>
              <a:t>-CellMOS Hail Forecast</a:t>
            </a:r>
          </a:p>
          <a:p>
            <a:r>
              <a:rPr lang="en-US" sz="2000" b="1" u="sng" dirty="0" smtClean="0">
                <a:solidFill>
                  <a:srgbClr val="FF0000"/>
                </a:solidFill>
              </a:rPr>
              <a:t>Full Run </a:t>
            </a:r>
            <a:r>
              <a:rPr lang="en-US" sz="2000" b="1" dirty="0" smtClean="0"/>
              <a:t>16:20 UTC (0 – 120 min)</a:t>
            </a:r>
            <a:endParaRPr lang="en-US" sz="2000" b="1" dirty="0"/>
          </a:p>
        </p:txBody>
      </p:sp>
      <p:sp>
        <p:nvSpPr>
          <p:cNvPr id="16" name="Gleichschenkliges Dreieck 15"/>
          <p:cNvSpPr/>
          <p:nvPr/>
        </p:nvSpPr>
        <p:spPr bwMode="auto">
          <a:xfrm>
            <a:off x="3635896" y="3284984"/>
            <a:ext cx="216024" cy="216024"/>
          </a:xfrm>
          <a:prstGeom prst="triangle">
            <a:avLst/>
          </a:prstGeom>
          <a:solidFill>
            <a:srgbClr val="FF00FF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7" name="Textfeld 1"/>
          <p:cNvSpPr txBox="1">
            <a:spLocks noChangeArrowheads="1"/>
          </p:cNvSpPr>
          <p:nvPr/>
        </p:nvSpPr>
        <p:spPr bwMode="auto">
          <a:xfrm>
            <a:off x="3995936" y="3625279"/>
            <a:ext cx="1584176" cy="307777"/>
          </a:xfrm>
          <a:prstGeom prst="rect">
            <a:avLst/>
          </a:prstGeom>
          <a:solidFill>
            <a:schemeClr val="tx1">
              <a:alpha val="57000"/>
            </a:schemeClr>
          </a:solidFill>
          <a:ln w="9525" cmpd="sng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17:10 UTC, 3 cm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8" name="Textfeld 1"/>
          <p:cNvSpPr txBox="1">
            <a:spLocks noChangeArrowheads="1"/>
          </p:cNvSpPr>
          <p:nvPr/>
        </p:nvSpPr>
        <p:spPr bwMode="auto">
          <a:xfrm>
            <a:off x="6084168" y="2924944"/>
            <a:ext cx="2418538" cy="307777"/>
          </a:xfrm>
          <a:prstGeom prst="rect">
            <a:avLst/>
          </a:prstGeom>
          <a:solidFill>
            <a:schemeClr val="tx1">
              <a:alpha val="57000"/>
            </a:schemeClr>
          </a:solidFill>
          <a:ln w="9525" cmpd="sng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400" dirty="0" err="1" smtClean="0">
                <a:solidFill>
                  <a:schemeClr val="bg1"/>
                </a:solidFill>
              </a:rPr>
              <a:t>Prob</a:t>
            </a:r>
            <a:r>
              <a:rPr lang="en-US" sz="1400" dirty="0" smtClean="0">
                <a:solidFill>
                  <a:schemeClr val="bg1"/>
                </a:solidFill>
              </a:rPr>
              <a:t> Hail &gt; 15mm / </a:t>
            </a:r>
            <a:r>
              <a:rPr lang="en-US" sz="1400" u="sng" dirty="0" smtClean="0">
                <a:solidFill>
                  <a:schemeClr val="bg1"/>
                </a:solidFill>
              </a:rPr>
              <a:t>120min</a:t>
            </a:r>
            <a:endParaRPr lang="en-US" sz="1400" u="sng" dirty="0">
              <a:solidFill>
                <a:schemeClr val="bg1"/>
              </a:solidFill>
            </a:endParaRPr>
          </a:p>
        </p:txBody>
      </p:sp>
      <p:sp>
        <p:nvSpPr>
          <p:cNvPr id="19" name="Textfeld 1"/>
          <p:cNvSpPr txBox="1">
            <a:spLocks noChangeArrowheads="1"/>
          </p:cNvSpPr>
          <p:nvPr/>
        </p:nvSpPr>
        <p:spPr bwMode="auto">
          <a:xfrm>
            <a:off x="6452675" y="1035802"/>
            <a:ext cx="2045759" cy="307777"/>
          </a:xfrm>
          <a:prstGeom prst="rect">
            <a:avLst/>
          </a:prstGeom>
          <a:solidFill>
            <a:schemeClr val="tx1">
              <a:alpha val="57000"/>
            </a:schemeClr>
          </a:solidFill>
          <a:ln w="9525" cmpd="sng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Radar Refl. 16:20 UTC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594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feld 1"/>
          <p:cNvSpPr txBox="1">
            <a:spLocks noChangeArrowheads="1"/>
          </p:cNvSpPr>
          <p:nvPr/>
        </p:nvSpPr>
        <p:spPr bwMode="auto">
          <a:xfrm>
            <a:off x="683568" y="836712"/>
            <a:ext cx="7776864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60000" indent="-403200"/>
            <a:endParaRPr lang="en-US" b="1" dirty="0" smtClean="0"/>
          </a:p>
          <a:p>
            <a:pPr marL="414000">
              <a:buFont typeface="Wingdings" charset="2"/>
              <a:buAutoNum type="arabicPlain"/>
            </a:pPr>
            <a:r>
              <a:rPr lang="en-US" b="1" dirty="0" err="1" smtClean="0"/>
              <a:t>MSwr</a:t>
            </a:r>
            <a:r>
              <a:rPr lang="en-US" b="1" dirty="0" smtClean="0"/>
              <a:t>-MOS History</a:t>
            </a:r>
          </a:p>
          <a:p>
            <a:pPr marL="414000">
              <a:buFont typeface="Wingdings" charset="2"/>
              <a:buAutoNum type="arabicPlain"/>
            </a:pPr>
            <a:endParaRPr lang="en-US" b="1" dirty="0" smtClean="0"/>
          </a:p>
          <a:p>
            <a:pPr marL="414000">
              <a:buFont typeface="Wingdings" charset="2"/>
              <a:buAutoNum type="arabicPlain"/>
            </a:pPr>
            <a:r>
              <a:rPr lang="en-US" b="1" dirty="0" err="1" smtClean="0"/>
              <a:t>NowcastingMOS</a:t>
            </a:r>
            <a:endParaRPr lang="en-US" b="1" dirty="0" smtClean="0"/>
          </a:p>
          <a:p>
            <a:pPr marL="414000" lvl="1" indent="0"/>
            <a:r>
              <a:rPr lang="en-US" b="1" dirty="0" smtClean="0"/>
              <a:t>2.1	</a:t>
            </a:r>
            <a:r>
              <a:rPr lang="en-US" b="1" dirty="0" err="1" smtClean="0"/>
              <a:t>LightningMOS</a:t>
            </a:r>
            <a:endParaRPr lang="en-US" b="1" dirty="0" smtClean="0"/>
          </a:p>
          <a:p>
            <a:pPr marL="414000" lvl="1" indent="0"/>
            <a:r>
              <a:rPr lang="en-US" b="1" dirty="0" smtClean="0"/>
              <a:t>2.2	</a:t>
            </a:r>
            <a:r>
              <a:rPr lang="en-US" b="1" dirty="0" err="1" smtClean="0"/>
              <a:t>RadarMOS</a:t>
            </a:r>
            <a:endParaRPr lang="en-US" b="1" dirty="0" smtClean="0"/>
          </a:p>
          <a:p>
            <a:pPr marL="414000" lvl="1" indent="0"/>
            <a:r>
              <a:rPr lang="en-US" b="1" dirty="0" smtClean="0"/>
              <a:t>2.3	</a:t>
            </a:r>
            <a:r>
              <a:rPr lang="de-DE" b="1" dirty="0" err="1"/>
              <a:t>MSwr</a:t>
            </a:r>
            <a:r>
              <a:rPr lang="de-DE" b="1" dirty="0"/>
              <a:t>-CellMOS</a:t>
            </a:r>
            <a:endParaRPr lang="en-US" b="1" dirty="0" smtClean="0"/>
          </a:p>
          <a:p>
            <a:pPr marL="414000">
              <a:buFont typeface="Wingdings" charset="2"/>
              <a:buAutoNum type="arabicPlain"/>
            </a:pPr>
            <a:endParaRPr lang="en-US" dirty="0" smtClean="0"/>
          </a:p>
          <a:p>
            <a:pPr marL="414000">
              <a:buFont typeface="Wingdings" charset="2"/>
              <a:buAutoNum type="arabicPlain"/>
            </a:pPr>
            <a:r>
              <a:rPr lang="en-US" b="1" dirty="0" smtClean="0"/>
              <a:t>Applications</a:t>
            </a:r>
          </a:p>
          <a:p>
            <a:pPr marL="414000" lvl="1" indent="0"/>
            <a:r>
              <a:rPr lang="en-US" b="1" dirty="0" smtClean="0"/>
              <a:t>3.1	</a:t>
            </a:r>
            <a:r>
              <a:rPr lang="en-US" b="1" dirty="0" err="1" smtClean="0"/>
              <a:t>AutoTAF</a:t>
            </a:r>
            <a:r>
              <a:rPr lang="en-US" b="1" dirty="0" smtClean="0"/>
              <a:t> and </a:t>
            </a:r>
            <a:r>
              <a:rPr lang="en-US" b="1" dirty="0" err="1" smtClean="0"/>
              <a:t>WarnMOS</a:t>
            </a:r>
            <a:endParaRPr lang="en-US" b="1" dirty="0" smtClean="0"/>
          </a:p>
          <a:p>
            <a:pPr marL="414000" lvl="1" indent="0"/>
            <a:r>
              <a:rPr lang="en-US" b="1" dirty="0" smtClean="0"/>
              <a:t>3.2	Adoption of </a:t>
            </a:r>
            <a:r>
              <a:rPr lang="en-US" b="1" dirty="0" err="1" smtClean="0"/>
              <a:t>MSwr</a:t>
            </a:r>
            <a:r>
              <a:rPr lang="en-US" b="1" dirty="0" smtClean="0"/>
              <a:t>-CellMOS for Hail Alarm in</a:t>
            </a:r>
          </a:p>
          <a:p>
            <a:pPr marL="414000" lvl="1" indent="0"/>
            <a:r>
              <a:rPr lang="en-US" b="1" dirty="0"/>
              <a:t>	</a:t>
            </a:r>
            <a:r>
              <a:rPr lang="en-US" b="1" dirty="0" smtClean="0"/>
              <a:t>Switzerland</a:t>
            </a:r>
          </a:p>
          <a:p>
            <a:pPr marL="414000">
              <a:buFont typeface="Wingdings" charset="2"/>
              <a:buAutoNum type="arabicPlain"/>
            </a:pPr>
            <a:endParaRPr lang="en-US" b="1" dirty="0" smtClean="0"/>
          </a:p>
          <a:p>
            <a:pPr marL="414000">
              <a:buFont typeface="Wingdings" charset="2"/>
              <a:buAutoNum type="arabicPlain"/>
            </a:pPr>
            <a:r>
              <a:rPr lang="en-US" b="1" dirty="0" smtClean="0"/>
              <a:t>Summary and Conclusions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798962" y="483022"/>
            <a:ext cx="4957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/>
              <a:t>Content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33" y="788706"/>
            <a:ext cx="8280919" cy="552061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798962" y="483022"/>
            <a:ext cx="4957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/>
              <a:t>3.2 Adoption of </a:t>
            </a:r>
            <a:r>
              <a:rPr lang="en-US" sz="1400" b="1" dirty="0" err="1"/>
              <a:t>MSwr</a:t>
            </a:r>
            <a:r>
              <a:rPr lang="en-US" sz="1400" b="1" dirty="0"/>
              <a:t>-CellMOS for Hail Alarm</a:t>
            </a:r>
          </a:p>
        </p:txBody>
      </p:sp>
      <p:sp>
        <p:nvSpPr>
          <p:cNvPr id="7" name="Textfeld 1"/>
          <p:cNvSpPr txBox="1">
            <a:spLocks noChangeArrowheads="1"/>
          </p:cNvSpPr>
          <p:nvPr/>
        </p:nvSpPr>
        <p:spPr bwMode="auto">
          <a:xfrm>
            <a:off x="683568" y="5229200"/>
            <a:ext cx="4536504" cy="707886"/>
          </a:xfrm>
          <a:prstGeom prst="rect">
            <a:avLst/>
          </a:prstGeom>
          <a:solidFill>
            <a:schemeClr val="bg1">
              <a:alpha val="57000"/>
            </a:schemeClr>
          </a:solidFill>
          <a:ln w="19050" cmpd="sng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dirty="0" err="1" smtClean="0"/>
              <a:t>MSwr</a:t>
            </a:r>
            <a:r>
              <a:rPr lang="en-US" sz="2000" b="1" dirty="0" smtClean="0"/>
              <a:t>-CellMOS Hail Forecast</a:t>
            </a:r>
          </a:p>
          <a:p>
            <a:r>
              <a:rPr lang="en-US" sz="2000" b="1" dirty="0" smtClean="0"/>
              <a:t>Run 16:20 UTC + 25 min / 16:45 UTC</a:t>
            </a:r>
            <a:endParaRPr lang="en-US" sz="2000" b="1" dirty="0"/>
          </a:p>
        </p:txBody>
      </p:sp>
      <p:sp>
        <p:nvSpPr>
          <p:cNvPr id="8" name="Gleichschenkliges Dreieck 7"/>
          <p:cNvSpPr/>
          <p:nvPr/>
        </p:nvSpPr>
        <p:spPr bwMode="auto">
          <a:xfrm>
            <a:off x="3131840" y="2564904"/>
            <a:ext cx="216024" cy="216024"/>
          </a:xfrm>
          <a:prstGeom prst="triangle">
            <a:avLst/>
          </a:prstGeom>
          <a:solidFill>
            <a:srgbClr val="FF00FF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4" name="Textfeld 1"/>
          <p:cNvSpPr txBox="1">
            <a:spLocks noChangeArrowheads="1"/>
          </p:cNvSpPr>
          <p:nvPr/>
        </p:nvSpPr>
        <p:spPr bwMode="auto">
          <a:xfrm>
            <a:off x="1475656" y="2132856"/>
            <a:ext cx="1728192" cy="307777"/>
          </a:xfrm>
          <a:prstGeom prst="rect">
            <a:avLst/>
          </a:prstGeom>
          <a:solidFill>
            <a:schemeClr val="tx1">
              <a:alpha val="57000"/>
            </a:schemeClr>
          </a:solidFill>
          <a:ln w="9525" cmpd="sng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16:45 UTC, 1.5 cm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6" name="Textfeld 1"/>
          <p:cNvSpPr txBox="1">
            <a:spLocks noChangeArrowheads="1"/>
          </p:cNvSpPr>
          <p:nvPr/>
        </p:nvSpPr>
        <p:spPr bwMode="auto">
          <a:xfrm>
            <a:off x="6355266" y="2924944"/>
            <a:ext cx="2147440" cy="307777"/>
          </a:xfrm>
          <a:prstGeom prst="rect">
            <a:avLst/>
          </a:prstGeom>
          <a:solidFill>
            <a:schemeClr val="tx1">
              <a:alpha val="57000"/>
            </a:schemeClr>
          </a:solidFill>
          <a:ln w="9525" cmpd="sng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400" dirty="0" err="1" smtClean="0">
                <a:solidFill>
                  <a:schemeClr val="bg1"/>
                </a:solidFill>
              </a:rPr>
              <a:t>Prob</a:t>
            </a:r>
            <a:r>
              <a:rPr lang="en-US" sz="1400" dirty="0" smtClean="0">
                <a:solidFill>
                  <a:schemeClr val="bg1"/>
                </a:solidFill>
              </a:rPr>
              <a:t> Hail &gt; 15mm / 5min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7" name="Textfeld 1"/>
          <p:cNvSpPr txBox="1">
            <a:spLocks noChangeArrowheads="1"/>
          </p:cNvSpPr>
          <p:nvPr/>
        </p:nvSpPr>
        <p:spPr bwMode="auto">
          <a:xfrm>
            <a:off x="6452675" y="1035802"/>
            <a:ext cx="2045759" cy="307777"/>
          </a:xfrm>
          <a:prstGeom prst="rect">
            <a:avLst/>
          </a:prstGeom>
          <a:solidFill>
            <a:schemeClr val="tx1">
              <a:alpha val="57000"/>
            </a:schemeClr>
          </a:solidFill>
          <a:ln w="9525" cmpd="sng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Radar Refl. 16:20 UTC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Textfeld 1"/>
          <p:cNvSpPr txBox="1">
            <a:spLocks noChangeArrowheads="1"/>
          </p:cNvSpPr>
          <p:nvPr/>
        </p:nvSpPr>
        <p:spPr bwMode="auto">
          <a:xfrm>
            <a:off x="6372201" y="5606174"/>
            <a:ext cx="2138972" cy="307777"/>
          </a:xfrm>
          <a:prstGeom prst="rect">
            <a:avLst/>
          </a:prstGeom>
          <a:solidFill>
            <a:schemeClr val="tx1">
              <a:alpha val="57000"/>
            </a:schemeClr>
          </a:solidFill>
          <a:ln w="9525" cmpd="sng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	ESWD Hail Reports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3" name="Gleichschenkliges Dreieck 12"/>
          <p:cNvSpPr/>
          <p:nvPr/>
        </p:nvSpPr>
        <p:spPr bwMode="auto">
          <a:xfrm>
            <a:off x="6516216" y="5644314"/>
            <a:ext cx="216024" cy="216024"/>
          </a:xfrm>
          <a:prstGeom prst="triangle">
            <a:avLst/>
          </a:prstGeom>
          <a:solidFill>
            <a:srgbClr val="FF00FF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55622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33" y="788706"/>
            <a:ext cx="8280918" cy="552061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798962" y="483022"/>
            <a:ext cx="4957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/>
              <a:t>3.2 Adoption of </a:t>
            </a:r>
            <a:r>
              <a:rPr lang="en-US" sz="1400" b="1" dirty="0" err="1"/>
              <a:t>MSwr</a:t>
            </a:r>
            <a:r>
              <a:rPr lang="en-US" sz="1400" b="1" dirty="0"/>
              <a:t>-CellMOS for Hail Alarm</a:t>
            </a:r>
          </a:p>
        </p:txBody>
      </p:sp>
      <p:sp>
        <p:nvSpPr>
          <p:cNvPr id="7" name="Textfeld 1"/>
          <p:cNvSpPr txBox="1">
            <a:spLocks noChangeArrowheads="1"/>
          </p:cNvSpPr>
          <p:nvPr/>
        </p:nvSpPr>
        <p:spPr bwMode="auto">
          <a:xfrm>
            <a:off x="683568" y="5229200"/>
            <a:ext cx="4536504" cy="707886"/>
          </a:xfrm>
          <a:prstGeom prst="rect">
            <a:avLst/>
          </a:prstGeom>
          <a:solidFill>
            <a:schemeClr val="bg1">
              <a:alpha val="57000"/>
            </a:schemeClr>
          </a:solidFill>
          <a:ln w="19050" cmpd="sng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dirty="0" err="1" smtClean="0"/>
              <a:t>MSwr</a:t>
            </a:r>
            <a:r>
              <a:rPr lang="en-US" sz="2000" b="1" dirty="0" smtClean="0"/>
              <a:t>-CellMOS Hail Forecast</a:t>
            </a:r>
          </a:p>
          <a:p>
            <a:r>
              <a:rPr lang="en-US" sz="2000" b="1" dirty="0" smtClean="0"/>
              <a:t>Run 16:20 UTC + 45 min / 17:05 UTC</a:t>
            </a:r>
            <a:endParaRPr lang="en-US" sz="2000" b="1" dirty="0"/>
          </a:p>
        </p:txBody>
      </p:sp>
      <p:sp>
        <p:nvSpPr>
          <p:cNvPr id="11" name="Gleichschenkliges Dreieck 10"/>
          <p:cNvSpPr/>
          <p:nvPr/>
        </p:nvSpPr>
        <p:spPr bwMode="auto">
          <a:xfrm>
            <a:off x="3635896" y="3284984"/>
            <a:ext cx="216024" cy="216024"/>
          </a:xfrm>
          <a:prstGeom prst="triangle">
            <a:avLst/>
          </a:prstGeom>
          <a:solidFill>
            <a:srgbClr val="FF00FF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5" name="Textfeld 1"/>
          <p:cNvSpPr txBox="1">
            <a:spLocks noChangeArrowheads="1"/>
          </p:cNvSpPr>
          <p:nvPr/>
        </p:nvSpPr>
        <p:spPr bwMode="auto">
          <a:xfrm>
            <a:off x="3995936" y="3625279"/>
            <a:ext cx="1584176" cy="307777"/>
          </a:xfrm>
          <a:prstGeom prst="rect">
            <a:avLst/>
          </a:prstGeom>
          <a:solidFill>
            <a:schemeClr val="tx1">
              <a:alpha val="57000"/>
            </a:schemeClr>
          </a:solidFill>
          <a:ln w="9525" cmpd="sng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17:10 UTC, 3 cm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Bild 15" descr="Bildschirmfoto 2017-04-07 um 18.33.4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29491"/>
            <a:ext cx="1584176" cy="2111477"/>
          </a:xfrm>
          <a:prstGeom prst="rect">
            <a:avLst/>
          </a:prstGeom>
          <a:ln w="19050" cmpd="sng">
            <a:solidFill>
              <a:schemeClr val="bg1"/>
            </a:solidFill>
          </a:ln>
        </p:spPr>
      </p:pic>
      <p:sp>
        <p:nvSpPr>
          <p:cNvPr id="20" name="Textfeld 1"/>
          <p:cNvSpPr txBox="1">
            <a:spLocks noChangeArrowheads="1"/>
          </p:cNvSpPr>
          <p:nvPr/>
        </p:nvSpPr>
        <p:spPr bwMode="auto">
          <a:xfrm>
            <a:off x="6355266" y="2924944"/>
            <a:ext cx="2147440" cy="307777"/>
          </a:xfrm>
          <a:prstGeom prst="rect">
            <a:avLst/>
          </a:prstGeom>
          <a:solidFill>
            <a:schemeClr val="tx1">
              <a:alpha val="57000"/>
            </a:schemeClr>
          </a:solidFill>
          <a:ln w="9525" cmpd="sng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400" dirty="0" err="1" smtClean="0">
                <a:solidFill>
                  <a:schemeClr val="bg1"/>
                </a:solidFill>
              </a:rPr>
              <a:t>Prob</a:t>
            </a:r>
            <a:r>
              <a:rPr lang="en-US" sz="1400" dirty="0" smtClean="0">
                <a:solidFill>
                  <a:schemeClr val="bg1"/>
                </a:solidFill>
              </a:rPr>
              <a:t> Hail &gt; 15mm / 5min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1" name="Textfeld 1"/>
          <p:cNvSpPr txBox="1">
            <a:spLocks noChangeArrowheads="1"/>
          </p:cNvSpPr>
          <p:nvPr/>
        </p:nvSpPr>
        <p:spPr bwMode="auto">
          <a:xfrm>
            <a:off x="6452675" y="1035802"/>
            <a:ext cx="2045759" cy="307777"/>
          </a:xfrm>
          <a:prstGeom prst="rect">
            <a:avLst/>
          </a:prstGeom>
          <a:solidFill>
            <a:schemeClr val="tx1">
              <a:alpha val="57000"/>
            </a:schemeClr>
          </a:solidFill>
          <a:ln w="9525" cmpd="sng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Radar Refl. 16:20 UTC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Textfeld 1"/>
          <p:cNvSpPr txBox="1">
            <a:spLocks noChangeArrowheads="1"/>
          </p:cNvSpPr>
          <p:nvPr/>
        </p:nvSpPr>
        <p:spPr bwMode="auto">
          <a:xfrm>
            <a:off x="6372201" y="5606174"/>
            <a:ext cx="2138972" cy="307777"/>
          </a:xfrm>
          <a:prstGeom prst="rect">
            <a:avLst/>
          </a:prstGeom>
          <a:solidFill>
            <a:schemeClr val="tx1">
              <a:alpha val="57000"/>
            </a:schemeClr>
          </a:solidFill>
          <a:ln w="9525" cmpd="sng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	ESWD Hail Reports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3" name="Gleichschenkliges Dreieck 12"/>
          <p:cNvSpPr/>
          <p:nvPr/>
        </p:nvSpPr>
        <p:spPr bwMode="auto">
          <a:xfrm>
            <a:off x="6516216" y="5644314"/>
            <a:ext cx="216024" cy="216024"/>
          </a:xfrm>
          <a:prstGeom prst="triangle">
            <a:avLst/>
          </a:prstGeom>
          <a:solidFill>
            <a:srgbClr val="FF00FF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7324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798962" y="483022"/>
            <a:ext cx="4957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/>
              <a:t>3.2 Adoption of </a:t>
            </a:r>
            <a:r>
              <a:rPr lang="en-US" sz="1400" b="1" dirty="0" err="1"/>
              <a:t>MSwr</a:t>
            </a:r>
            <a:r>
              <a:rPr lang="en-US" sz="1400" b="1" dirty="0"/>
              <a:t>-CellMOS for Hail Alarm</a:t>
            </a:r>
          </a:p>
        </p:txBody>
      </p:sp>
      <p:sp>
        <p:nvSpPr>
          <p:cNvPr id="6" name="Textfeld 1"/>
          <p:cNvSpPr txBox="1">
            <a:spLocks noChangeArrowheads="1"/>
          </p:cNvSpPr>
          <p:nvPr/>
        </p:nvSpPr>
        <p:spPr bwMode="auto">
          <a:xfrm>
            <a:off x="683568" y="908720"/>
            <a:ext cx="7776864" cy="493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300" b="1" u="sng" dirty="0" smtClean="0"/>
              <a:t>Optimized decision making based on Hail probabilities</a:t>
            </a:r>
          </a:p>
          <a:p>
            <a:endParaRPr lang="en-US" sz="2300" b="1" dirty="0" smtClean="0"/>
          </a:p>
          <a:p>
            <a:r>
              <a:rPr lang="en-US" sz="2300" b="1" dirty="0" smtClean="0">
                <a:solidFill>
                  <a:srgbClr val="FF0000"/>
                </a:solidFill>
              </a:rPr>
              <a:t>Rule:</a:t>
            </a:r>
            <a:r>
              <a:rPr lang="en-US" sz="2300" b="1" dirty="0" smtClean="0"/>
              <a:t>	If predicted hail probability exceeds the</a:t>
            </a:r>
          </a:p>
          <a:p>
            <a:r>
              <a:rPr lang="en-US" sz="2300" b="1" dirty="0" smtClean="0"/>
              <a:t>		cost-loss ratio then action has to be taken:</a:t>
            </a:r>
          </a:p>
          <a:p>
            <a:r>
              <a:rPr lang="en-US" sz="800" b="1" dirty="0"/>
              <a:t> </a:t>
            </a:r>
            <a:endParaRPr lang="en-US" sz="800" b="1" dirty="0" smtClean="0"/>
          </a:p>
          <a:p>
            <a:r>
              <a:rPr lang="en-US" sz="2300" b="1" dirty="0" smtClean="0">
                <a:solidFill>
                  <a:srgbClr val="FF0000"/>
                </a:solidFill>
              </a:rPr>
              <a:t>Cost:</a:t>
            </a:r>
            <a:r>
              <a:rPr lang="en-US" sz="2300" b="1" dirty="0" smtClean="0"/>
              <a:t>	loss of living quality due to moving external 	venetian blinds up</a:t>
            </a:r>
          </a:p>
          <a:p>
            <a:r>
              <a:rPr lang="en-US" sz="800" b="1" dirty="0"/>
              <a:t> </a:t>
            </a:r>
            <a:endParaRPr lang="en-US" sz="800" b="1" dirty="0" smtClean="0"/>
          </a:p>
          <a:p>
            <a:r>
              <a:rPr lang="en-US" sz="2300" b="1" dirty="0" smtClean="0">
                <a:solidFill>
                  <a:srgbClr val="FF0000"/>
                </a:solidFill>
              </a:rPr>
              <a:t>Loss:</a:t>
            </a:r>
            <a:r>
              <a:rPr lang="en-US" sz="2300" b="1" dirty="0" smtClean="0"/>
              <a:t>	expected damage if Hail occurs.</a:t>
            </a:r>
          </a:p>
          <a:p>
            <a:endParaRPr lang="en-US" sz="2300" b="1" dirty="0" smtClean="0"/>
          </a:p>
          <a:p>
            <a:r>
              <a:rPr lang="en-US" sz="2300" b="1" dirty="0" smtClean="0">
                <a:solidFill>
                  <a:srgbClr val="FF0000"/>
                </a:solidFill>
              </a:rPr>
              <a:t>Formula:</a:t>
            </a:r>
            <a:r>
              <a:rPr lang="en-US" sz="2300" b="1" dirty="0" smtClean="0"/>
              <a:t>	IF	(</a:t>
            </a:r>
            <a:r>
              <a:rPr lang="en-US" sz="2300" b="1" dirty="0" err="1" smtClean="0"/>
              <a:t>Prob_Hail</a:t>
            </a:r>
            <a:r>
              <a:rPr lang="en-US" sz="2300" b="1" dirty="0" smtClean="0"/>
              <a:t>&gt;15mm &gt; </a:t>
            </a:r>
            <a:r>
              <a:rPr lang="en-US" sz="2300" b="1" dirty="0" smtClean="0">
                <a:solidFill>
                  <a:srgbClr val="FF0000"/>
                </a:solidFill>
              </a:rPr>
              <a:t>Threshold</a:t>
            </a:r>
            <a:r>
              <a:rPr lang="en-US" sz="2300" b="1" dirty="0" smtClean="0"/>
              <a:t>)</a:t>
            </a:r>
          </a:p>
          <a:p>
            <a:r>
              <a:rPr lang="en-US" sz="2300" b="1" dirty="0" smtClean="0"/>
              <a:t>			</a:t>
            </a:r>
            <a:r>
              <a:rPr lang="en-US" sz="2300" b="1" dirty="0" smtClean="0">
                <a:solidFill>
                  <a:srgbClr val="000000"/>
                </a:solidFill>
              </a:rPr>
              <a:t>THEN </a:t>
            </a:r>
            <a:r>
              <a:rPr lang="en-US" sz="2300" b="1" dirty="0" smtClean="0"/>
              <a:t>	(move external venetian blinds up)</a:t>
            </a:r>
          </a:p>
          <a:p>
            <a:r>
              <a:rPr lang="en-US" sz="2300" b="1" dirty="0"/>
              <a:t>	</a:t>
            </a:r>
            <a:r>
              <a:rPr lang="en-US" sz="2300" b="1" dirty="0" smtClean="0"/>
              <a:t>		(with </a:t>
            </a:r>
            <a:r>
              <a:rPr lang="en-US" sz="2300" b="1" dirty="0" smtClean="0">
                <a:solidFill>
                  <a:srgbClr val="FF0000"/>
                </a:solidFill>
              </a:rPr>
              <a:t>Threshold = Cost / Loss</a:t>
            </a:r>
            <a:r>
              <a:rPr lang="en-US" sz="2300" b="1" dirty="0" smtClean="0"/>
              <a:t>)</a:t>
            </a:r>
          </a:p>
          <a:p>
            <a:endParaRPr lang="en-US" sz="2300" b="1" dirty="0" smtClean="0"/>
          </a:p>
          <a:p>
            <a:r>
              <a:rPr lang="en-US" sz="2300" b="1" dirty="0" smtClean="0"/>
              <a:t>Current Threshold is 5% and subject of discussions</a:t>
            </a:r>
            <a:endParaRPr lang="en-US" sz="2300" b="1" dirty="0"/>
          </a:p>
        </p:txBody>
      </p:sp>
    </p:spTree>
    <p:extLst>
      <p:ext uri="{BB962C8B-B14F-4D97-AF65-F5344CB8AC3E}">
        <p14:creationId xmlns:p14="http://schemas.microsoft.com/office/powerpoint/2010/main" val="744236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cellinfo_200606211700.png                                      0011E35EPB_JAN                         C459890D:"/>
          <p:cNvPicPr>
            <a:picLocks noChangeAspect="1" noChangeArrowheads="1"/>
          </p:cNvPicPr>
          <p:nvPr/>
        </p:nvPicPr>
        <p:blipFill rotWithShape="1">
          <a:blip r:embed="rId3">
            <a:alphaModFix amt="42000"/>
          </a:blip>
          <a:srcRect l="-6040" t="7916" r="6040" b="15899"/>
          <a:stretch/>
        </p:blipFill>
        <p:spPr bwMode="auto">
          <a:xfrm>
            <a:off x="-144000" y="789670"/>
            <a:ext cx="8928992" cy="55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1"/>
          <p:cNvSpPr txBox="1">
            <a:spLocks noChangeArrowheads="1"/>
          </p:cNvSpPr>
          <p:nvPr/>
        </p:nvSpPr>
        <p:spPr bwMode="auto">
          <a:xfrm>
            <a:off x="683568" y="1556792"/>
            <a:ext cx="7776864" cy="461665"/>
          </a:xfrm>
          <a:prstGeom prst="rect">
            <a:avLst/>
          </a:prstGeom>
          <a:solidFill>
            <a:schemeClr val="bg1">
              <a:alpha val="57000"/>
            </a:schemeClr>
          </a:solidFill>
          <a:ln w="19050" cmpd="sng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smtClean="0"/>
              <a:t>Thank you for your attention!</a:t>
            </a:r>
            <a:endParaRPr lang="en-US" b="1"/>
          </a:p>
        </p:txBody>
      </p:sp>
      <p:sp>
        <p:nvSpPr>
          <p:cNvPr id="17" name="Line 10"/>
          <p:cNvSpPr>
            <a:spLocks noChangeShapeType="1"/>
          </p:cNvSpPr>
          <p:nvPr/>
        </p:nvSpPr>
        <p:spPr bwMode="auto">
          <a:xfrm>
            <a:off x="381000" y="3861048"/>
            <a:ext cx="8382000" cy="0"/>
          </a:xfrm>
          <a:prstGeom prst="line">
            <a:avLst/>
          </a:prstGeom>
          <a:noFill/>
          <a:ln w="44450">
            <a:solidFill>
              <a:schemeClr val="tx1">
                <a:alpha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DE">
              <a:ln>
                <a:solidFill>
                  <a:schemeClr val="tx1"/>
                </a:solidFill>
              </a:ln>
              <a:ea typeface="ＭＳ Ｐゴシック" pitchFamily="1" charset="-128"/>
              <a:cs typeface="+mn-cs"/>
            </a:endParaRPr>
          </a:p>
        </p:txBody>
      </p:sp>
      <p:pic>
        <p:nvPicPr>
          <p:cNvPr id="30" name="Bild 29" descr="mswrlogo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589240"/>
            <a:ext cx="2448272" cy="6039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1" name="Bild 30" descr="GM_Logo_RGB_15120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589240"/>
            <a:ext cx="2448272" cy="6194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38920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feld 1"/>
          <p:cNvSpPr txBox="1">
            <a:spLocks noChangeArrowheads="1"/>
          </p:cNvSpPr>
          <p:nvPr/>
        </p:nvSpPr>
        <p:spPr bwMode="auto">
          <a:xfrm>
            <a:off x="755576" y="1268760"/>
            <a:ext cx="7776864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 smtClean="0"/>
              <a:t>1.1		The 90‘s:	MOS (Model Output Statistics) 				for Standard weather elements</a:t>
            </a:r>
          </a:p>
          <a:p>
            <a:endParaRPr lang="en-US" b="1" dirty="0" smtClean="0"/>
          </a:p>
          <a:p>
            <a:pPr marL="0" indent="0"/>
            <a:r>
              <a:rPr lang="en-US" b="1" dirty="0" smtClean="0"/>
              <a:t>1.2	The 00‘s: 	</a:t>
            </a:r>
            <a:r>
              <a:rPr lang="en-US" b="1" dirty="0" err="1" smtClean="0"/>
              <a:t>NowCast</a:t>
            </a:r>
            <a:r>
              <a:rPr lang="en-US" b="1" dirty="0" smtClean="0"/>
              <a:t>-MOS</a:t>
            </a:r>
          </a:p>
          <a:p>
            <a:pPr>
              <a:buAutoNum type="arabicPeriod" startAt="2"/>
            </a:pPr>
            <a:endParaRPr lang="en-US" b="1" dirty="0" smtClean="0"/>
          </a:p>
          <a:p>
            <a:pPr marL="0" indent="0"/>
            <a:r>
              <a:rPr lang="en-US" b="1" dirty="0" smtClean="0"/>
              <a:t>1.3	Recently: 	</a:t>
            </a:r>
            <a:r>
              <a:rPr lang="en-US" b="1" dirty="0" err="1" smtClean="0"/>
              <a:t>MSwr</a:t>
            </a:r>
            <a:r>
              <a:rPr lang="en-US" b="1" dirty="0" smtClean="0"/>
              <a:t>-CellMOS</a:t>
            </a:r>
          </a:p>
          <a:p>
            <a:pPr marL="0" indent="0"/>
            <a:endParaRPr lang="en-US" b="1" dirty="0" smtClean="0"/>
          </a:p>
          <a:p>
            <a:pPr marL="0" indent="0"/>
            <a:r>
              <a:rPr lang="en-US" b="1" dirty="0" smtClean="0"/>
              <a:t>	1.3.1	</a:t>
            </a:r>
            <a:r>
              <a:rPr lang="en-US" b="1" dirty="0" err="1" smtClean="0"/>
              <a:t>MSwr</a:t>
            </a:r>
            <a:r>
              <a:rPr lang="en-US" b="1" dirty="0" smtClean="0"/>
              <a:t>-CellMOS (DWD)</a:t>
            </a:r>
          </a:p>
          <a:p>
            <a:pPr marL="0" indent="0"/>
            <a:r>
              <a:rPr lang="en-US" b="1" dirty="0" smtClean="0"/>
              <a:t>	1.3.2	</a:t>
            </a:r>
            <a:r>
              <a:rPr lang="en-US" b="1" dirty="0" err="1" smtClean="0"/>
              <a:t>MSwr</a:t>
            </a:r>
            <a:r>
              <a:rPr lang="en-US" b="1" dirty="0" smtClean="0"/>
              <a:t>-CellMOS (Hail/Switzerland)</a:t>
            </a:r>
            <a:endParaRPr lang="en-US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798962" y="483022"/>
            <a:ext cx="4957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/>
              <a:t>1. </a:t>
            </a:r>
            <a:r>
              <a:rPr lang="en-US" sz="1400" b="1" dirty="0" err="1" smtClean="0"/>
              <a:t>MSwr</a:t>
            </a:r>
            <a:r>
              <a:rPr lang="en-US" sz="1400" b="1" dirty="0" smtClean="0"/>
              <a:t>-MOS History</a:t>
            </a:r>
          </a:p>
        </p:txBody>
      </p:sp>
    </p:spTree>
    <p:extLst>
      <p:ext uri="{BB962C8B-B14F-4D97-AF65-F5344CB8AC3E}">
        <p14:creationId xmlns:p14="http://schemas.microsoft.com/office/powerpoint/2010/main" val="766491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feld 1"/>
          <p:cNvSpPr txBox="1">
            <a:spLocks noChangeArrowheads="1"/>
          </p:cNvSpPr>
          <p:nvPr/>
        </p:nvSpPr>
        <p:spPr bwMode="auto">
          <a:xfrm>
            <a:off x="755576" y="1268760"/>
            <a:ext cx="7776864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 smtClean="0"/>
              <a:t>1.1 MOS for standard weather elements</a:t>
            </a:r>
          </a:p>
          <a:p>
            <a:endParaRPr lang="en-US" b="1" dirty="0"/>
          </a:p>
          <a:p>
            <a:r>
              <a:rPr lang="en-US" b="1" dirty="0" smtClean="0"/>
              <a:t>	Verification results</a:t>
            </a:r>
          </a:p>
          <a:p>
            <a:endParaRPr lang="en-US" b="1" dirty="0" smtClean="0"/>
          </a:p>
          <a:p>
            <a:r>
              <a:rPr lang="en-US" b="1" dirty="0" smtClean="0"/>
              <a:t>	•	Man(+Machine) versus Machine forecasts</a:t>
            </a:r>
          </a:p>
          <a:p>
            <a:endParaRPr lang="en-US" b="1" dirty="0" smtClean="0"/>
          </a:p>
          <a:p>
            <a:r>
              <a:rPr lang="en-US" b="1" dirty="0" smtClean="0"/>
              <a:t>	•</a:t>
            </a:r>
            <a:r>
              <a:rPr lang="en-US" b="1" dirty="0"/>
              <a:t>	Introduction of MOS at DWD</a:t>
            </a:r>
          </a:p>
          <a:p>
            <a:endParaRPr lang="en-US" b="1" dirty="0" smtClean="0"/>
          </a:p>
          <a:p>
            <a:r>
              <a:rPr lang="en-US" b="1" dirty="0" smtClean="0"/>
              <a:t>	•	RV (MOS, DMO) = 50%</a:t>
            </a:r>
            <a:endParaRPr lang="en-US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798962" y="483022"/>
            <a:ext cx="4957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/>
              <a:t>1.1 MOS for standard weather elements</a:t>
            </a:r>
          </a:p>
        </p:txBody>
      </p:sp>
    </p:spTree>
    <p:extLst>
      <p:ext uri="{BB962C8B-B14F-4D97-AF65-F5344CB8AC3E}">
        <p14:creationId xmlns:p14="http://schemas.microsoft.com/office/powerpoint/2010/main" val="924232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798962" y="483022"/>
            <a:ext cx="4957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/>
              <a:t>1.1 MOS for standard weather elements</a:t>
            </a:r>
          </a:p>
        </p:txBody>
      </p: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-917377" y="178679"/>
            <a:ext cx="2147483647" cy="2147483647"/>
            <a:chOff x="4162" y="805"/>
            <a:chExt cx="8711213" cy="6214258"/>
          </a:xfrm>
        </p:grpSpPr>
        <p:pic>
          <p:nvPicPr>
            <p:cNvPr id="6" name="Bild 5"/>
            <p:cNvPicPr>
              <a:picLocks noRot="1"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25" y="857250"/>
              <a:ext cx="8286750" cy="53578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7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2" y="805"/>
              <a:ext cx="369" cy="3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9499766"/>
              </p:ext>
            </p:extLst>
          </p:nvPr>
        </p:nvGraphicFramePr>
        <p:xfrm>
          <a:off x="336550" y="786220"/>
          <a:ext cx="8551589" cy="55290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63" name="Diagramm" r:id="rId6" imgW="4371985" imgH="3400579" progId="Excel.Chart.8">
                  <p:embed/>
                </p:oleObj>
              </mc:Choice>
              <mc:Fallback>
                <p:oleObj name="Diagramm" r:id="rId6" imgW="4371985" imgH="3400579" progId="Excel.Chart.8">
                  <p:embed/>
                  <p:pic>
                    <p:nvPicPr>
                      <p:cNvPr id="0" name=""/>
                      <p:cNvPicPr>
                        <a:picLocks noRot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550" y="786220"/>
                        <a:ext cx="8551589" cy="552904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/>
          <p:cNvSpPr/>
          <p:nvPr/>
        </p:nvSpPr>
        <p:spPr>
          <a:xfrm>
            <a:off x="2267744" y="1268760"/>
            <a:ext cx="604867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b="1" dirty="0"/>
              <a:t>Man(+</a:t>
            </a:r>
            <a:r>
              <a:rPr lang="de-DE" b="1" dirty="0" err="1"/>
              <a:t>Machine</a:t>
            </a:r>
            <a:r>
              <a:rPr lang="de-DE" b="1" dirty="0"/>
              <a:t>) versus </a:t>
            </a:r>
            <a:r>
              <a:rPr lang="de-DE" b="1" dirty="0" err="1"/>
              <a:t>Machine</a:t>
            </a:r>
            <a:r>
              <a:rPr lang="de-DE" b="1" dirty="0"/>
              <a:t> </a:t>
            </a:r>
            <a:r>
              <a:rPr lang="de-DE" b="1" dirty="0" err="1"/>
              <a:t>forecast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615856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RV_Kalm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453" y="980728"/>
            <a:ext cx="6794724" cy="532859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798962" y="483022"/>
            <a:ext cx="4957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/>
              <a:t>1.1 MOS for standard weather elements</a:t>
            </a:r>
          </a:p>
        </p:txBody>
      </p: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-917377" y="178679"/>
            <a:ext cx="2147483647" cy="2147483647"/>
            <a:chOff x="4162" y="805"/>
            <a:chExt cx="8711213" cy="6214258"/>
          </a:xfrm>
        </p:grpSpPr>
        <p:pic>
          <p:nvPicPr>
            <p:cNvPr id="6" name="Bild 5"/>
            <p:cNvPicPr>
              <a:picLocks noRot="1"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25" y="857250"/>
              <a:ext cx="8286750" cy="53578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7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2" y="805"/>
              <a:ext cx="369" cy="3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feld 1"/>
          <p:cNvSpPr txBox="1"/>
          <p:nvPr/>
        </p:nvSpPr>
        <p:spPr>
          <a:xfrm>
            <a:off x="834844" y="908720"/>
            <a:ext cx="6891630" cy="707886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smtClean="0"/>
              <a:t>Introduction of MOS at DWD</a:t>
            </a:r>
          </a:p>
          <a:p>
            <a:pPr algn="ctr"/>
            <a:r>
              <a:rPr lang="en-US" sz="1600" b="1" smtClean="0"/>
              <a:t>RV of different methods vs. reference Kalman filter (neutral axis) in %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046920" y="5354052"/>
            <a:ext cx="2269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Source: DWD short term</a:t>
            </a:r>
          </a:p>
          <a:p>
            <a:r>
              <a:rPr lang="en-US" sz="1400" b="1" dirty="0" smtClean="0"/>
              <a:t>verification 1998/1999</a:t>
            </a:r>
          </a:p>
        </p:txBody>
      </p:sp>
    </p:spTree>
    <p:extLst>
      <p:ext uri="{BB962C8B-B14F-4D97-AF65-F5344CB8AC3E}">
        <p14:creationId xmlns:p14="http://schemas.microsoft.com/office/powerpoint/2010/main" val="942555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feld 1"/>
          <p:cNvSpPr txBox="1">
            <a:spLocks noChangeArrowheads="1"/>
          </p:cNvSpPr>
          <p:nvPr/>
        </p:nvSpPr>
        <p:spPr bwMode="auto">
          <a:xfrm>
            <a:off x="755576" y="1268760"/>
            <a:ext cx="7776864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pt-BR" b="1" u="sng" dirty="0"/>
              <a:t>RV(MOS,DMO</a:t>
            </a:r>
            <a:r>
              <a:rPr lang="pt-BR" b="1" u="sng" dirty="0" smtClean="0"/>
              <a:t>) = 50% </a:t>
            </a:r>
            <a:r>
              <a:rPr lang="en-US" b="1" u="sng" dirty="0" smtClean="0"/>
              <a:t>- What does it mean?</a:t>
            </a:r>
          </a:p>
          <a:p>
            <a:endParaRPr lang="en-US" b="1" dirty="0" smtClean="0"/>
          </a:p>
          <a:p>
            <a:r>
              <a:rPr lang="en-US" b="1" dirty="0" smtClean="0"/>
              <a:t>•	The sum of squared forecasts errors of MOS forecasts is half the sum of squared forecast errors of Direct Model Output (DMO) forecasts</a:t>
            </a:r>
          </a:p>
          <a:p>
            <a:endParaRPr lang="en-US" b="1" dirty="0" smtClean="0"/>
          </a:p>
          <a:p>
            <a:r>
              <a:rPr lang="en-US" b="1" dirty="0" smtClean="0"/>
              <a:t>•	A MOS forecast of the year </a:t>
            </a:r>
            <a:r>
              <a:rPr lang="en-US" b="1" dirty="0" smtClean="0">
                <a:solidFill>
                  <a:srgbClr val="FF0000"/>
                </a:solidFill>
              </a:rPr>
              <a:t>1997</a:t>
            </a:r>
            <a:r>
              <a:rPr lang="en-US" b="1" dirty="0" smtClean="0"/>
              <a:t> had the same accuracy as a model forecast of the year </a:t>
            </a:r>
            <a:r>
              <a:rPr lang="en-US" b="1" dirty="0" smtClean="0">
                <a:solidFill>
                  <a:srgbClr val="FF0000"/>
                </a:solidFill>
              </a:rPr>
              <a:t>2017</a:t>
            </a:r>
          </a:p>
          <a:p>
            <a:endParaRPr lang="en-US" b="1" dirty="0" smtClean="0"/>
          </a:p>
          <a:p>
            <a:r>
              <a:rPr lang="en-US" b="1" dirty="0" smtClean="0"/>
              <a:t>•	A </a:t>
            </a:r>
            <a:r>
              <a:rPr lang="en-US" b="1" dirty="0" smtClean="0">
                <a:solidFill>
                  <a:srgbClr val="FF0000"/>
                </a:solidFill>
              </a:rPr>
              <a:t>3-day-ahead </a:t>
            </a:r>
            <a:r>
              <a:rPr lang="en-US" b="1" dirty="0" smtClean="0"/>
              <a:t>MOS forecast has the same accuracy as a </a:t>
            </a:r>
            <a:r>
              <a:rPr lang="en-US" b="1" dirty="0" smtClean="0">
                <a:solidFill>
                  <a:srgbClr val="FF0000"/>
                </a:solidFill>
              </a:rPr>
              <a:t>1-day-ahead </a:t>
            </a:r>
            <a:r>
              <a:rPr lang="en-US" b="1" dirty="0" smtClean="0"/>
              <a:t>DMO forecast - no matter what the resolution is</a:t>
            </a:r>
            <a:endParaRPr lang="en-US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798962" y="483022"/>
            <a:ext cx="4957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/>
              <a:t>1.1 MOS for standard weather elements</a:t>
            </a:r>
          </a:p>
        </p:txBody>
      </p:sp>
    </p:spTree>
    <p:extLst>
      <p:ext uri="{BB962C8B-B14F-4D97-AF65-F5344CB8AC3E}">
        <p14:creationId xmlns:p14="http://schemas.microsoft.com/office/powerpoint/2010/main" val="1358990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feld 1"/>
          <p:cNvSpPr txBox="1">
            <a:spLocks noChangeArrowheads="1"/>
          </p:cNvSpPr>
          <p:nvPr/>
        </p:nvSpPr>
        <p:spPr bwMode="auto">
          <a:xfrm>
            <a:off x="611560" y="1124744"/>
            <a:ext cx="792088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„Probability is the language of the forecaster“</a:t>
            </a:r>
          </a:p>
          <a:p>
            <a:pPr algn="ctr"/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(Chuck Doswell)</a:t>
            </a:r>
          </a:p>
          <a:p>
            <a:endParaRPr lang="en-US" b="1" dirty="0" smtClean="0"/>
          </a:p>
          <a:p>
            <a:r>
              <a:rPr lang="en-US" b="1" u="sng" dirty="0" smtClean="0"/>
              <a:t>MOS produces </a:t>
            </a:r>
            <a:r>
              <a:rPr lang="en-US" b="1" u="sng" dirty="0">
                <a:solidFill>
                  <a:srgbClr val="FF0000"/>
                </a:solidFill>
              </a:rPr>
              <a:t>P</a:t>
            </a:r>
            <a:r>
              <a:rPr lang="en-US" b="1" u="sng" dirty="0" smtClean="0">
                <a:solidFill>
                  <a:srgbClr val="FF0000"/>
                </a:solidFill>
              </a:rPr>
              <a:t>robabilities</a:t>
            </a:r>
            <a:r>
              <a:rPr lang="en-US" b="1" u="sng" dirty="0" smtClean="0"/>
              <a:t> in two ways:</a:t>
            </a:r>
          </a:p>
          <a:p>
            <a:endParaRPr lang="en-US" b="1" dirty="0" smtClean="0"/>
          </a:p>
          <a:p>
            <a:r>
              <a:rPr lang="en-US" b="1" dirty="0" smtClean="0"/>
              <a:t>•	</a:t>
            </a:r>
            <a:r>
              <a:rPr lang="en-US" b="1" dirty="0" smtClean="0">
                <a:solidFill>
                  <a:srgbClr val="FF0000"/>
                </a:solidFill>
              </a:rPr>
              <a:t>Explicitly: </a:t>
            </a:r>
            <a:r>
              <a:rPr lang="en-US" b="1" dirty="0" smtClean="0"/>
              <a:t>By pre-defining probabilistic predictands like probability of Hail</a:t>
            </a:r>
          </a:p>
          <a:p>
            <a:endParaRPr lang="en-US" b="1" dirty="0" smtClean="0"/>
          </a:p>
          <a:p>
            <a:r>
              <a:rPr lang="en-US" b="1" dirty="0" smtClean="0"/>
              <a:t>•	</a:t>
            </a:r>
            <a:r>
              <a:rPr lang="en-US" b="1" dirty="0" smtClean="0">
                <a:solidFill>
                  <a:srgbClr val="FF0000"/>
                </a:solidFill>
              </a:rPr>
              <a:t>Implicitly: </a:t>
            </a:r>
            <a:r>
              <a:rPr lang="en-US" b="1" dirty="0" smtClean="0"/>
              <a:t>By predicting a non-probabilistic element (e.g. T2m but also wind vector components) and its absolute forecasting error. From these two all probabilities can be calculated with normal (or other) distribution assumption.</a:t>
            </a:r>
            <a:endParaRPr lang="en-US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798962" y="483022"/>
            <a:ext cx="4957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/>
              <a:t>1.1 MOS for standard weather elements</a:t>
            </a:r>
          </a:p>
        </p:txBody>
      </p:sp>
    </p:spTree>
    <p:extLst>
      <p:ext uri="{BB962C8B-B14F-4D97-AF65-F5344CB8AC3E}">
        <p14:creationId xmlns:p14="http://schemas.microsoft.com/office/powerpoint/2010/main" val="2514986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798962" y="483022"/>
            <a:ext cx="4957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 smtClean="0"/>
              <a:t>2.1 </a:t>
            </a:r>
            <a:r>
              <a:rPr lang="de-DE" sz="1400" b="1" dirty="0" err="1" smtClean="0"/>
              <a:t>LightningMOS</a:t>
            </a:r>
            <a:endParaRPr lang="de-DE" sz="1400" b="1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4096538" cy="546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522" y="836712"/>
            <a:ext cx="4099942" cy="546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331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473</Words>
  <Application>Microsoft Macintosh PowerPoint</Application>
  <PresentationFormat>Bildschirmpräsentation (4:3)</PresentationFormat>
  <Paragraphs>192</Paragraphs>
  <Slides>23</Slides>
  <Notes>23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23</vt:i4>
      </vt:variant>
    </vt:vector>
  </HeadingPairs>
  <TitlesOfParts>
    <vt:vector size="26" baseType="lpstr">
      <vt:lpstr>Leere Präsentation</vt:lpstr>
      <vt:lpstr>Diagramm</vt:lpstr>
      <vt:lpstr>Formel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Jan Hoffmann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Jan Hoffmann</dc:creator>
  <cp:lastModifiedBy>Jan Hoffmann</cp:lastModifiedBy>
  <cp:revision>240</cp:revision>
  <dcterms:created xsi:type="dcterms:W3CDTF">2008-03-18T13:07:46Z</dcterms:created>
  <dcterms:modified xsi:type="dcterms:W3CDTF">2017-04-28T06:45:15Z</dcterms:modified>
</cp:coreProperties>
</file>