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95" r:id="rId4"/>
    <p:sldId id="284" r:id="rId5"/>
    <p:sldId id="288" r:id="rId6"/>
    <p:sldId id="290" r:id="rId7"/>
    <p:sldId id="291" r:id="rId8"/>
    <p:sldId id="292" r:id="rId9"/>
    <p:sldId id="293" r:id="rId10"/>
    <p:sldId id="294" r:id="rId11"/>
    <p:sldId id="287" r:id="rId12"/>
    <p:sldId id="259" r:id="rId13"/>
    <p:sldId id="262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10" r:id="rId22"/>
    <p:sldId id="309" r:id="rId23"/>
    <p:sldId id="308" r:id="rId24"/>
    <p:sldId id="312" r:id="rId25"/>
    <p:sldId id="313" r:id="rId26"/>
    <p:sldId id="330" r:id="rId27"/>
    <p:sldId id="331" r:id="rId28"/>
    <p:sldId id="316" r:id="rId29"/>
    <p:sldId id="336" r:id="rId30"/>
    <p:sldId id="264" r:id="rId31"/>
    <p:sldId id="265" r:id="rId32"/>
    <p:sldId id="266" r:id="rId33"/>
    <p:sldId id="318" r:id="rId34"/>
    <p:sldId id="329" r:id="rId35"/>
    <p:sldId id="323" r:id="rId36"/>
    <p:sldId id="326" r:id="rId37"/>
    <p:sldId id="325" r:id="rId38"/>
    <p:sldId id="332" r:id="rId39"/>
    <p:sldId id="333" r:id="rId40"/>
    <p:sldId id="334" r:id="rId41"/>
    <p:sldId id="335" r:id="rId42"/>
    <p:sldId id="274" r:id="rId43"/>
    <p:sldId id="273" r:id="rId44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3" autoAdjust="0"/>
    <p:restoredTop sz="94660"/>
  </p:normalViewPr>
  <p:slideViewPr>
    <p:cSldViewPr>
      <p:cViewPr varScale="1">
        <p:scale>
          <a:sx n="59" d="100"/>
          <a:sy n="59" d="100"/>
        </p:scale>
        <p:origin x="14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2E472-1F1A-4DF8-8493-B819A1720212}" type="datetimeFigureOut">
              <a:rPr lang="de-DE" smtClean="0"/>
              <a:t>23.05.2017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80FFC-96FC-4DB7-8299-1396E37743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659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CBC4912-E0B7-456C-9D12-387DD7E7A1DB}" type="datetimeFigureOut">
              <a:rPr lang="de-DE" smtClean="0"/>
              <a:t>23.05.2017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05A86C-4180-46A4-90EA-C43858FB20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5A86C-4180-46A4-90EA-C43858FB20D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55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38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07384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39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90289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40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879557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41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9445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8" descr="bar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1" descr="mswr_1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bar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6237882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94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4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40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29.05.2014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83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17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69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3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40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64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64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29.05.2014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DDBA-9928-4C7D-8E67-0740C7D17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86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29.05.2014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32FDDBA-9928-4C7D-8E67-0740C7D1756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8" descr="bar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1" descr="mswr_1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bar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6237882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57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Model Output </a:t>
            </a:r>
            <a:r>
              <a:rPr lang="de-DE" b="1" dirty="0" err="1"/>
              <a:t>Statistics</a:t>
            </a:r>
            <a:r>
              <a:rPr lang="de-DE" b="1" dirty="0"/>
              <a:t> (MOS): Methodik, Verifikation und Anwendungsgebiete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515940"/>
            <a:ext cx="6400800" cy="64807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Dipl.-Met. Klaus </a:t>
            </a:r>
            <a:r>
              <a:rPr lang="de-DE" dirty="0" err="1">
                <a:solidFill>
                  <a:schemeClr val="tx1"/>
                </a:solidFill>
              </a:rPr>
              <a:t>Knüpffer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3568" y="4437112"/>
            <a:ext cx="81534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200" b="1" i="1" dirty="0"/>
              <a:t>Currently, the most efficient way to improve the accuracy of local weather forecasts is the introduction of an advanced statistical interpretation system that operates on the outputs of numerical models</a:t>
            </a:r>
            <a:r>
              <a:rPr lang="en-GB" altLang="de-DE" sz="2200" i="1" dirty="0"/>
              <a:t>.</a:t>
            </a:r>
          </a:p>
          <a:p>
            <a:pPr algn="ctr"/>
            <a:endParaRPr lang="en-GB" altLang="de-DE" i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62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509457"/>
              </p:ext>
            </p:extLst>
          </p:nvPr>
        </p:nvGraphicFramePr>
        <p:xfrm>
          <a:off x="1457275" y="1114003"/>
          <a:ext cx="6715125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3" imgW="6712278" imgH="5267401" progId="Excel.Chart.8">
                  <p:embed/>
                </p:oleObj>
              </mc:Choice>
              <mc:Fallback>
                <p:oleObj r:id="rId3" imgW="6712278" imgH="5267401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275" y="1114003"/>
                        <a:ext cx="6715125" cy="526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098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de-DE" dirty="0"/>
              <a:t>Allgemeines zur statistischen Wettervorhersage </a:t>
            </a:r>
          </a:p>
        </p:txBody>
      </p:sp>
    </p:spTree>
    <p:extLst>
      <p:ext uri="{BB962C8B-B14F-4D97-AF65-F5344CB8AC3E}">
        <p14:creationId xmlns:p14="http://schemas.microsoft.com/office/powerpoint/2010/main" val="158863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467544" y="1412777"/>
                <a:ext cx="8568952" cy="4124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altLang="de-DE" sz="2800" u="sng" dirty="0"/>
                  <a:t>Allgemeines zur statistischen Wettervorhersage</a:t>
                </a:r>
              </a:p>
              <a:p>
                <a:endParaRPr lang="de-DE" altLang="de-DE" b="1" dirty="0">
                  <a:solidFill>
                    <a:srgbClr val="003C6F"/>
                  </a:solidFill>
                </a:endParaRPr>
              </a:p>
              <a:p>
                <a:r>
                  <a:rPr lang="de-DE" altLang="de-DE" b="1" dirty="0">
                    <a:solidFill>
                      <a:srgbClr val="FF0000"/>
                    </a:solidFill>
                  </a:rPr>
                  <a:t>Statistische Wettervorhersage ist anschaulich:</a:t>
                </a:r>
              </a:p>
              <a:p>
                <a:endParaRPr lang="de-DE" altLang="de-DE" b="1" dirty="0">
                  <a:solidFill>
                    <a:srgbClr val="003C6F"/>
                  </a:solidFill>
                </a:endParaRPr>
              </a:p>
              <a:p>
                <a:r>
                  <a:rPr lang="de-DE" altLang="de-DE" b="1" dirty="0"/>
                  <a:t>Herstellung einer intelligenten Rückkopplung zwischen Modellvorhersage und Beobachtungen.</a:t>
                </a:r>
              </a:p>
              <a:p>
                <a:endParaRPr lang="de-DE" altLang="de-DE" b="1" dirty="0">
                  <a:solidFill>
                    <a:srgbClr val="003C6F"/>
                  </a:solidFill>
                </a:endParaRPr>
              </a:p>
              <a:p>
                <a:r>
                  <a:rPr lang="de-DE" altLang="de-DE" dirty="0"/>
                  <a:t>Beispiel:</a:t>
                </a:r>
                <a:r>
                  <a:rPr lang="de-DE" altLang="de-DE" b="1" dirty="0"/>
                  <a:t> </a:t>
                </a:r>
              </a:p>
              <a:p>
                <a:endParaRPr lang="de-DE" altLang="de-DE" b="1" dirty="0">
                  <a:solidFill>
                    <a:srgbClr val="003C6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𝑆𝑡</m:t>
                      </m:r>
                      <m:sSub>
                        <m:sSubPr>
                          <m:ctrlP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 0,97 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𝐷𝑀</m:t>
                      </m:r>
                      <m:sSub>
                        <m:sSubPr>
                          <m:ctrlP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– 0,1 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1000 </m:t>
                          </m:r>
                          <m:r>
                            <a:rPr lang="de-DE" altLang="de-DE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h𝑃𝑎</m:t>
                          </m:r>
                        </m:sub>
                      </m:sSub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+ 1,5 </m:t>
                      </m:r>
                      <m:r>
                        <a:rPr lang="de-DE" altLang="de-DE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de-DE" altLang="de-DE" b="0" dirty="0">
                  <a:solidFill>
                    <a:srgbClr val="FF0000"/>
                  </a:solidFill>
                </a:endParaRPr>
              </a:p>
              <a:p>
                <a:endParaRPr lang="de-DE" altLang="de-DE" dirty="0">
                  <a:solidFill>
                    <a:srgbClr val="FF0000"/>
                  </a:solidFill>
                </a:endParaRPr>
              </a:p>
              <a:p>
                <a:endParaRPr lang="de-DE" altLang="de-DE" b="1" dirty="0">
                  <a:solidFill>
                    <a:srgbClr val="003C6F"/>
                  </a:solidFill>
                </a:endParaRPr>
              </a:p>
              <a:p>
                <a:r>
                  <a:rPr lang="de-DE" altLang="de-DE" i="1" dirty="0" err="1"/>
                  <a:t>StV</a:t>
                </a:r>
                <a:r>
                  <a:rPr lang="de-DE" altLang="de-DE" i="1" dirty="0"/>
                  <a:t> – Statistische Vorhersage (z.B. Kalman-Filterung oder MOS)</a:t>
                </a:r>
              </a:p>
              <a:p>
                <a:r>
                  <a:rPr lang="de-DE" altLang="de-DE" i="1" dirty="0"/>
                  <a:t>DMO – </a:t>
                </a:r>
                <a:r>
                  <a:rPr lang="de-DE" altLang="de-DE" i="1" dirty="0" err="1"/>
                  <a:t>Direct</a:t>
                </a:r>
                <a:r>
                  <a:rPr lang="de-DE" altLang="de-DE" i="1" dirty="0"/>
                  <a:t> Model Output</a:t>
                </a: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412777"/>
                <a:ext cx="8568952" cy="4124206"/>
              </a:xfrm>
              <a:prstGeom prst="rect">
                <a:avLst/>
              </a:prstGeom>
              <a:blipFill rotWithShape="1">
                <a:blip r:embed="rId2"/>
                <a:stretch>
                  <a:fillRect l="-1495" t="-1331" b="-14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41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altLang="de-DE" sz="4000" u="sng" dirty="0"/>
              <a:t>Allgemeines zur statistischen Wettervorhersage</a:t>
            </a:r>
          </a:p>
          <a:p>
            <a:pPr marL="0" indent="0">
              <a:buNone/>
            </a:pPr>
            <a:endParaRPr lang="de-DE" altLang="de-DE" b="1" dirty="0">
              <a:solidFill>
                <a:srgbClr val="003C6F"/>
              </a:solidFill>
            </a:endParaRPr>
          </a:p>
          <a:p>
            <a:pPr marL="0" indent="0">
              <a:buNone/>
            </a:pPr>
            <a:r>
              <a:rPr lang="de-DE" altLang="de-DE" sz="2900" dirty="0"/>
              <a:t>Es gibt verschiedene methodische Ansätze, z.B.</a:t>
            </a:r>
          </a:p>
          <a:p>
            <a:endParaRPr lang="de-DE" altLang="de-DE" sz="2900" dirty="0"/>
          </a:p>
          <a:p>
            <a:r>
              <a:rPr lang="de-DE" altLang="de-DE" sz="2900" dirty="0"/>
              <a:t>Einfacher Ansatz: </a:t>
            </a:r>
            <a:r>
              <a:rPr lang="de-DE" altLang="de-DE" sz="2900" dirty="0">
                <a:solidFill>
                  <a:srgbClr val="FF0000"/>
                </a:solidFill>
              </a:rPr>
              <a:t>Statistische Korrektur des DMO</a:t>
            </a:r>
          </a:p>
          <a:p>
            <a:pPr marL="0" indent="0">
              <a:buNone/>
            </a:pPr>
            <a:r>
              <a:rPr lang="de-DE" altLang="de-DE" sz="2900" dirty="0"/>
              <a:t>	- Beispiel: Kalman-Filterung = adaptive DMO-Korrektur</a:t>
            </a:r>
          </a:p>
          <a:p>
            <a:endParaRPr lang="de-DE" altLang="de-DE" sz="2900" dirty="0"/>
          </a:p>
          <a:p>
            <a:r>
              <a:rPr lang="de-DE" altLang="de-DE" sz="2900" dirty="0"/>
              <a:t>Umfassender Ansatz: </a:t>
            </a:r>
            <a:r>
              <a:rPr lang="de-DE" altLang="de-DE" sz="2900" dirty="0">
                <a:solidFill>
                  <a:srgbClr val="FF0000"/>
                </a:solidFill>
              </a:rPr>
              <a:t>Statistische Interpretation des Outputs numerischer Wettervorhersagemodelle </a:t>
            </a:r>
            <a:r>
              <a:rPr lang="de-DE" altLang="de-DE" sz="2900" dirty="0"/>
              <a:t>unter Einbeziehung der letzten Beobachtungen (besonders wichtig für </a:t>
            </a:r>
            <a:r>
              <a:rPr lang="de-DE" altLang="de-DE" sz="2900" dirty="0" err="1"/>
              <a:t>NowCast</a:t>
            </a:r>
            <a:r>
              <a:rPr lang="de-DE" altLang="de-DE" sz="2900" dirty="0"/>
              <a:t>-Anwendungen).</a:t>
            </a:r>
          </a:p>
          <a:p>
            <a:endParaRPr lang="de-DE" altLang="de-DE" sz="2900" dirty="0"/>
          </a:p>
          <a:p>
            <a:r>
              <a:rPr lang="de-DE" altLang="de-DE" sz="2900" dirty="0">
                <a:solidFill>
                  <a:srgbClr val="FF0000"/>
                </a:solidFill>
              </a:rPr>
              <a:t>Beispiel: Die hier vorzustellenden </a:t>
            </a:r>
            <a:r>
              <a:rPr lang="de-DE" altLang="de-DE" sz="2900" dirty="0" err="1">
                <a:solidFill>
                  <a:srgbClr val="FF0000"/>
                </a:solidFill>
              </a:rPr>
              <a:t>MSwr</a:t>
            </a:r>
            <a:r>
              <a:rPr lang="de-DE" altLang="de-DE" sz="2900" dirty="0">
                <a:solidFill>
                  <a:srgbClr val="FF0000"/>
                </a:solidFill>
              </a:rPr>
              <a:t>-MOS-Systeme</a:t>
            </a:r>
          </a:p>
          <a:p>
            <a:endParaRPr lang="de-DE" altLang="de-DE" sz="2900" dirty="0"/>
          </a:p>
          <a:p>
            <a:r>
              <a:rPr lang="de-DE" altLang="de-DE" sz="2900" dirty="0"/>
              <a:t>Andere Ansätze: z.B. neuronales Netz (bisher erfolglos)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4086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484784"/>
            <a:ext cx="901134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altLang="de-DE" sz="2800" u="sng" dirty="0"/>
              <a:t>Allgemeines zur statistischen Wettervorhersage</a:t>
            </a:r>
          </a:p>
          <a:p>
            <a:pPr marL="0" indent="0">
              <a:buNone/>
            </a:pPr>
            <a:endParaRPr lang="de-DE" altLang="de-DE" sz="2200" b="1" dirty="0">
              <a:solidFill>
                <a:srgbClr val="003C6F"/>
              </a:solidFill>
            </a:endParaRPr>
          </a:p>
          <a:p>
            <a:pPr marL="0" indent="0">
              <a:buNone/>
            </a:pPr>
            <a:r>
              <a:rPr lang="de-DE" altLang="de-DE" sz="2600" dirty="0"/>
              <a:t>Anwendungsgebiete von MOS:</a:t>
            </a:r>
          </a:p>
          <a:p>
            <a:endParaRPr lang="de-DE" altLang="de-DE" sz="2900" dirty="0"/>
          </a:p>
          <a:p>
            <a:r>
              <a:rPr lang="de-DE" altLang="de-DE" sz="2200" dirty="0"/>
              <a:t>Standard-Wettervorhersage</a:t>
            </a:r>
          </a:p>
          <a:p>
            <a:r>
              <a:rPr lang="de-DE" altLang="de-DE" sz="2200" dirty="0"/>
              <a:t>Flugwetter</a:t>
            </a:r>
          </a:p>
          <a:p>
            <a:r>
              <a:rPr lang="de-DE" altLang="de-DE" sz="2200" dirty="0"/>
              <a:t>Wind- und Solarerträge</a:t>
            </a:r>
          </a:p>
          <a:p>
            <a:r>
              <a:rPr lang="de-DE" altLang="de-DE" sz="2200" dirty="0"/>
              <a:t>Pegelstände</a:t>
            </a:r>
          </a:p>
          <a:p>
            <a:r>
              <a:rPr lang="de-DE" altLang="de-DE" sz="2200" dirty="0"/>
              <a:t>Straßenzustand</a:t>
            </a:r>
          </a:p>
          <a:p>
            <a:endParaRPr lang="de-DE" altLang="de-DE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200" dirty="0"/>
              <a:t>Pegelstände am Beispiel: </a:t>
            </a:r>
            <a:r>
              <a:rPr lang="de-DE" altLang="de-DE" sz="2200" dirty="0">
                <a:solidFill>
                  <a:srgbClr val="FF0000"/>
                </a:solidFill>
              </a:rPr>
              <a:t>BSHMOS</a:t>
            </a:r>
            <a:r>
              <a:rPr lang="de-DE" altLang="de-DE" sz="2200" dirty="0"/>
              <a:t> – Gleichungen für Stau Cuxhaven(T+1h)</a:t>
            </a:r>
            <a:br>
              <a:rPr lang="de-DE" altLang="de-DE" sz="2200" dirty="0"/>
            </a:br>
            <a:endParaRPr lang="de-DE" altLang="de-DE" sz="22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21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13431" y="-27384"/>
            <a:ext cx="4786313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br>
              <a:rPr lang="de-DE" altLang="de-DE" sz="1100" b="1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FI_1000                 -0.4311  ......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FI_950                  -0.4251  ......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FI_850                  -0.4163  ......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FI_700                  -0.3935  .....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FI_500                  -0.3459  ....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FI_300                  -0.2783  ...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T_1000                   0.0798  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T_950                    0.0129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T_850                   -0.1455  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T_700                   -0.2026  ..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T_500                   -0.1829  .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200" dirty="0">
                <a:latin typeface="Courier New" pitchFamily="49" charset="0"/>
                <a:cs typeface="Courier New" pitchFamily="49" charset="0"/>
              </a:rPr>
              <a:t>T_300                    0.0292</a:t>
            </a:r>
            <a:br>
              <a:rPr lang="de-DE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O_1000                  -0.5206  .........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O_950                   -0.5313  .........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O_850                   -0.3693  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O_700                   -0.1901  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O_500                   -0.0494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O_300                   -0.0372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RH_1000                  0.0681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RH_950                   0.2024  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RH_850                   0.4284  ......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RH_700                   0.2604  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RH_500                   0.1040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RH_300                  -0.1504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CW_1000                 -0.0485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CW_950                  -0.0198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CW_850                   0.2532  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CW_700                   0.2072  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CW_500                   0.0559  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CW_300                  -0.0256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DMO_U_1000               0.7060  ................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200" dirty="0">
                <a:latin typeface="Courier New" pitchFamily="49" charset="0"/>
                <a:cs typeface="Courier New" pitchFamily="49" charset="0"/>
              </a:rPr>
              <a:t>DMO_U_950                0.7093  ................</a:t>
            </a:r>
            <a:br>
              <a:rPr lang="en-US" altLang="de-DE" sz="1200" dirty="0">
                <a:latin typeface="Courier New" pitchFamily="49" charset="0"/>
                <a:cs typeface="Courier New" pitchFamily="49" charset="0"/>
              </a:rPr>
            </a:br>
            <a:endParaRPr lang="de-DE" altLang="de-DE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08512" y="-25797"/>
            <a:ext cx="4572000" cy="7271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90" dirty="0">
                <a:latin typeface="Courier New" pitchFamily="49" charset="0"/>
                <a:cs typeface="Courier New" pitchFamily="49" charset="0"/>
              </a:rPr>
              <a:t>DMO_U_850                0.6679  ..............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DMO_V_1000              -0.1572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DMO_V_950               -0.2527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DMO_V_850               -0.3284  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PSsurface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-0.4337  ......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Prec_Water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0.0374  .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RH_column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 0.1663  .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Lift_Index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-0.3545  ....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CAPE                     0.0673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Con_Inhib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-0.0072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4Lev_Lift_Ix            -0.2550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CloudWater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0.1620  .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FI_0Cisotherm           -0.0908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RH_0Cisotherm            0.2512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DMO_T_sfc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 0.0310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DownLongFlx3(+2)         0.2247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UpLongFlx3(+2)           0.0215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UpLongFlxTp3(+2)        -0.1747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UpShortFlxTp3(+2)        0.0985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UpShortFlx3(+2)         -0.1066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DownShortFlx3(+2)       -0.0946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DownLongFlx6(+3)         0.2319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UpLongFlx6(+3)           0.0236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UpLongFlxTp6(+3)        -0.1845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UpShortFlxTp6(+3)        0.1132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UpShortFlx6(+3)         -0.1053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DownShortFlx6(+3)       -0.0964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DMO_C_High3(+2)         -0.0344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DMO_C_Mid3(+2)           0.2022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DMO_C_LOW3(+2)           0.3838  .....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DMO_C_High6(+3)         -0.0305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DMO_C_Mid6(+3)           0.2160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DMO_C_LOW6(+3)           0.3967  .....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PrecRate3(+2)            0.2376  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ConPrecRate3(+2)         0.2907  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PrecRate6(+3)            0.2753  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ConPrecRate6(+3)         0.3232  ....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DMO_T2M                  0.0572  .</a:t>
            </a:r>
            <a:br>
              <a:rPr lang="en-US" sz="1050" b="1" dirty="0">
                <a:latin typeface="Courier New" pitchFamily="49" charset="0"/>
                <a:cs typeface="Courier New" pitchFamily="49" charset="0"/>
              </a:rPr>
            </a:br>
            <a:endParaRPr lang="de-DE" sz="105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2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2"/>
          <p:cNvSpPr>
            <a:spLocks noChangeArrowheads="1"/>
          </p:cNvSpPr>
          <p:nvPr/>
        </p:nvSpPr>
        <p:spPr bwMode="auto">
          <a:xfrm>
            <a:off x="0" y="68133"/>
            <a:ext cx="5076056" cy="681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DMO_Tx2M_3(+2)           0.0424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DMO_Tn2M_3(+2)           0.0667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DMO_Tx2M_6(+3)           0.0322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DMO_Tn2M_6(+3)           0.0855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CldWorkFct3(+2)          0.2581  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CldWorkFct6(+3)          0.2930  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 err="1">
                <a:latin typeface="Courier New" pitchFamily="49" charset="0"/>
                <a:cs typeface="Courier New" pitchFamily="49" charset="0"/>
              </a:rPr>
              <a:t>Bound_Layer</a:t>
            </a: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              0.5005  ........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Albedo3(+2)             -0.0231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Albedo6(+3)             -0.0463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 err="1">
                <a:latin typeface="Courier New" pitchFamily="49" charset="0"/>
                <a:cs typeface="Courier New" pitchFamily="49" charset="0"/>
              </a:rPr>
              <a:t>DMO_C_con</a:t>
            </a: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                0.3983  .....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DMO_C_tot3(+2)           0.2739  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DMO_C_bound3(+2)         0.0971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DMO_C_tot6(+3)           0.2840  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DMO_C_bound6(+3)         0.0994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CategRain3(+2)           0.3719  .....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CategSnow3(+2)          -0.0348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CategRain6(+3)           0.3835  .....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CategSnow6(+3)          -0.0293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DMO_RH2M                 0.0913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DMO_U_10m                0.7482  ..................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DMO_V_10m               -0.1089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U_1000                   0.6891  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V_1000                  -0.3972  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U_950                    0.6963  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V_950                   -0.4024  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U_850                    0.6804  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V_850                   -0.3582  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U_700                    0.6345  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V_700                   -0.2533  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U_500                    0.5658  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V_500                   -0.1521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U_300                    0.5214  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V_300                   -0.1136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Tv_5_10                 -0.1561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ThW_850                  0.0086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ThW_950                  0.0780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Grad_ThW_850_U          -0.1475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Grad_ThW_850_V          -0.0674  .</a:t>
            </a:r>
            <a:endParaRPr lang="de-DE" altLang="de-DE" sz="11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3"/>
          <p:cNvSpPr>
            <a:spLocks noChangeArrowheads="1"/>
          </p:cNvSpPr>
          <p:nvPr/>
        </p:nvSpPr>
        <p:spPr bwMode="auto">
          <a:xfrm>
            <a:off x="4499992" y="44624"/>
            <a:ext cx="4896544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Rot_1000                 0.0958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Rot_500                  0.2285  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Rot_1000_LS              0.1495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Rot_500_LS               0.2715  ...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altLang="de-DE" sz="1150" dirty="0">
                <a:latin typeface="Courier New" pitchFamily="49" charset="0"/>
                <a:cs typeface="Courier New" pitchFamily="49" charset="0"/>
              </a:rPr>
              <a:t>Grad_Tv_5_10_U          -0.1102  .</a:t>
            </a:r>
            <a:br>
              <a:rPr lang="en-US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Grad_Tv_5_10_V           0.1049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Grad_Rot_500_U          -0.0807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Grad_Rot_500_V          -0.3401  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Grad_DMO_T2m_U           0.0009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Grad_DMO_T2m_V          -0.0541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D_U_MS                   0.7551  ..................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D_U_LS                   0.7555  ..................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D_U_XLS                  0.7530  ..................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D_V_MS                  -0.1065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D_V_LS                  -0.1156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D_V_XLS                 -0.1261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DMO_T2m_MS               0.0444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DMO_T2m_LS               0.0415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PrecRate6_MS(+3)         0.2803  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PrecRate6_LS(+3)         0.2903  ...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Grad_RR6_MS_U(+3)       -0.0372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Grad_RR6_MS_V(+3)       -0.0383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Grad_RR6_LS_U(+3)       -0.0732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Grad_RR6_LS_V(+3)       -0.0309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 err="1">
                <a:latin typeface="Courier New" pitchFamily="49" charset="0"/>
                <a:cs typeface="Courier New" pitchFamily="49" charset="0"/>
              </a:rPr>
              <a:t>Sin_Dag</a:t>
            </a: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                 -0.0184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 err="1">
                <a:latin typeface="Courier New" pitchFamily="49" charset="0"/>
                <a:cs typeface="Courier New" pitchFamily="49" charset="0"/>
              </a:rPr>
              <a:t>Cos_Dag</a:t>
            </a: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                  0.0403  .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Sin_2*Dag               -0.0231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Cos_2*Dag                0.0436  .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Sin_3*Dag                0.0171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Cos_3*Dag               -0.0048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Sin_4*Dag                0.0139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Cos_4*Dag                0.0132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Bin_1/04                 0.0000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Bin_7/04                 0.0000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Bin_1/05                 0.0000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Bin_7/05                 0.0000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Bin_1/06                 0.0000</a:t>
            </a:r>
            <a:br>
              <a:rPr lang="de-DE" alt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altLang="de-DE" sz="1150" dirty="0">
                <a:latin typeface="Courier New" pitchFamily="49" charset="0"/>
                <a:cs typeface="Courier New" pitchFamily="49" charset="0"/>
              </a:rPr>
              <a:t>Bin_7/06                 0.0000</a:t>
            </a:r>
            <a:endParaRPr lang="de-DE" altLang="de-DE" sz="11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-72008" y="50566"/>
            <a:ext cx="5436096" cy="697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Bin_1/07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Bin_7/07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Bin_1/08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Sun_Alt_Degree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-0.0079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Sun_Alt_Sinus100        -0.0067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Sun_Alt_Sin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/1h(+1)      -0.0101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Sun_Minutes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/1h(+1)      -0.0008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    0.7633  ..................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**1.5               0.7885  ....................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**2-285             0.7505  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**2                 0.7711  ...................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FFCos-285                0.7462  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FFCos-305                0.7635  ..................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PersStau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       0.8097  .....................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PersStau-6               0.7405  .................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PersStau-12              0.7108  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2D-Model                 0.9207  ...........................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Pers2D-Mod-6             0.7489  ..................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Pers2D-Mod-12            0.6344  .............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Stau_Aberd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0.4631  .......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Stau_Aberd-3             0.4632  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Stau_Aberd-6             0.5735  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Stau_Aberd-9             0.5735  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Stau_Aberd-12            0.5810  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Stau_Borkum-1           0.9667 .............................</a:t>
            </a:r>
            <a:br>
              <a:rPr lang="de-DE" sz="115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Stau_Borkum-6            0.7847  ....................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Stau_Borkum-9            0.6750  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Stau_Borkum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-h            0.6747  ...............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RR3_Strat(+2)            0.1118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RR3_Conv(+2)             0.2852  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RR3_Tot(+2)              0.2186  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DMO_C_High3(+2)         -0.0349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DMO_C_Mid3(+2)           0.1950  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DMO_C_LOW3(+2)           0.3711  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Albedo3(+2)             -0.0243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DMO_C_tot3(+2)           0.2675  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DMO_C_bound3(+2)         0.0871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CldWorkFct3(+2)          0.2522  ..</a:t>
            </a:r>
            <a:br>
              <a:rPr lang="en-US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84576" y="142875"/>
            <a:ext cx="4572000" cy="66864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DownLongFlx3(+2)         0.2189  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UpLongFlx3(+2)           0.0223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UpLongFlxTp3(+2)        -0.1672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UpShortFlxTp3(+2)        0.0937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UpShortFlx3(+2)         -0.0889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DownShortFlx3(+2)       -0.0837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PrecRate3(+2)            0.2191  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ConPrecRate3(+2)         0.2829  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Sq_RR_Strat_3h(+2)       0.1085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Sq_RR_Conv_3h(+2)        0.2193  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Sq_RR_Tot_3h(+2)         0.1451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RR_Strat_3h(+2)          0.0551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RR_Conv_3h(+2)           0.1435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RR_Tot_3h(+2)            0.0830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DMO_DD_SE               -0.6438  .............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DMO_DD_SW                0.4842  ........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DMO_Grad_SE_T2m         -0.0226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DMO_Grad_SW_T2m         -0.0399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DMO_TD2M                 0.0963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FF_1000                  0.4892  ........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SQRT_FF_950              0.4781  ........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FF_850                   0.5597  ..........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SQRT_FF_700              0.4911  ........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FF_500                   0.4544  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FF_300                   0.4471  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DMO_FF_10m               0.4633  .......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T_1000_950               0.0532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T_1000_850              -0.0277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T_950_850               -0.0661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T_850_700               -0.1748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T_500_300               -0.1202  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de-DE" sz="1100" dirty="0">
                <a:latin typeface="Courier New" pitchFamily="49" charset="0"/>
                <a:cs typeface="Courier New" pitchFamily="49" charset="0"/>
              </a:rPr>
              <a:t>Stab_DMOT2m_T850         0.3585  ....</a:t>
            </a:r>
            <a:br>
              <a:rPr lang="de-DE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DMO_DewPointDiff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        -0.0977  .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DMO_Td2m_MS              0.0963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DMO_Td2m_LS              0.0963  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ThW_Adv_850             -0.1907  ..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Rot_Adv_500             -0.0293</a:t>
            </a:r>
            <a:br>
              <a:rPr lang="en-US" sz="1100" dirty="0">
                <a:latin typeface="Courier New" pitchFamily="49" charset="0"/>
                <a:cs typeface="Courier New" pitchFamily="49" charset="0"/>
              </a:rPr>
            </a:br>
            <a:r>
              <a:rPr lang="en-US" sz="1100" dirty="0">
                <a:latin typeface="Courier New" pitchFamily="49" charset="0"/>
                <a:cs typeface="Courier New" pitchFamily="49" charset="0"/>
              </a:rPr>
              <a:t>Adv_Tv_5_10             -0.1262  .</a:t>
            </a:r>
            <a:br>
              <a:rPr lang="en-US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4293096"/>
            <a:ext cx="5220072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3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0" y="1268760"/>
                <a:ext cx="9252520" cy="504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Selected:  Stau_Borkum-1            0.967</a:t>
                </a:r>
              </a:p>
              <a:p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MV    SD 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R_Pd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R_Res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Name                 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dRVI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  Co  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Wgt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Ctr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5.5  31.5  0.967  0.967  Stau_Borkum-1          93.4 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1.12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100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93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Const. =   -0.2   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#Case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rm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=  7831   480  RV(HC) =   93     SD%(8) =  2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MV(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) =    5.9   #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pC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eC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 =  7707  7831  E(RVI) =   93     RMSE   =  9.3</a:t>
                </a:r>
                <a:br>
                  <a:rPr lang="de-DE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SD(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) =   36.5   #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pPr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/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Rj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=   241     6  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krit_R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=   0.036  E(RMSI)=  9.35</a:t>
                </a:r>
              </a:p>
              <a:p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dirty="0" smtClean="0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2400" b="0" i="1" dirty="0" smtClean="0">
                              <a:latin typeface="Cambria Math"/>
                            </a:rPr>
                            <m:t>𝐶𝑢𝑥h𝑎𝑣𝑒𝑛</m:t>
                          </m:r>
                          <m:d>
                            <m:dPr>
                              <m:ctrlPr>
                                <a:rPr lang="de-DE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2400" b="0" i="1" dirty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de-DE" sz="240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sz="2400" b="0" i="1" dirty="0">
                          <a:latin typeface="Cambria Math"/>
                        </a:rPr>
                        <m:t>= </m:t>
                      </m:r>
                      <m:r>
                        <a:rPr lang="de-DE" sz="24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−0,2</m:t>
                      </m:r>
                      <m:r>
                        <a:rPr lang="de-DE" sz="2400" b="0" i="1" dirty="0">
                          <a:latin typeface="Cambria Math"/>
                        </a:rPr>
                        <m:t> </m:t>
                      </m:r>
                      <m:r>
                        <a:rPr lang="de-DE" sz="2400" b="0" i="1" dirty="0" smtClean="0">
                          <a:latin typeface="Cambria Math"/>
                        </a:rPr>
                        <m:t>+ </m:t>
                      </m:r>
                      <m:r>
                        <a:rPr lang="de-DE" sz="24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1,12</m:t>
                      </m:r>
                      <m:r>
                        <a:rPr lang="de-DE" sz="2400" b="0" i="1" dirty="0">
                          <a:latin typeface="Cambria Math"/>
                        </a:rPr>
                        <m:t> </m:t>
                      </m:r>
                      <m:r>
                        <a:rPr lang="de-DE" sz="2400" b="0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0" i="1" dirty="0">
                          <a:latin typeface="Cambria Math"/>
                        </a:rPr>
                        <m:t> </m:t>
                      </m:r>
                      <m:r>
                        <a:rPr lang="de-DE" sz="2400" b="0" i="1" dirty="0" err="1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2400" b="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dirty="0" err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2400" b="0" i="1" dirty="0" err="1">
                              <a:latin typeface="Cambria Math"/>
                            </a:rPr>
                            <m:t>𝐵𝑜𝑟𝑘𝑢𝑚</m:t>
                          </m:r>
                          <m:d>
                            <m:dPr>
                              <m:ctrlPr>
                                <a:rPr lang="de-DE" sz="2400" b="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2400" b="0" i="1" dirty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de-DE" sz="240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de-DE" sz="2400" dirty="0">
                  <a:latin typeface="Courier New" pitchFamily="49" charset="0"/>
                  <a:cs typeface="Courier New" pitchFamily="49" charset="0"/>
                </a:endParaRPr>
              </a:p>
              <a:p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FI_1000                  0.2033  ..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FI_950                   0.1905  ..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FI_850                   0.1512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FI_700                   0.1019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FI_500                   0.0673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FI_300                   0.0505  .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T_1000                  -0.0825  .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T_950                   -0.0995  .</a:t>
                </a:r>
                <a:br>
                  <a:rPr lang="de-DE" sz="1400" dirty="0">
                    <a:latin typeface="Courier New" pitchFamily="49" charset="0"/>
                    <a:cs typeface="Courier New" pitchFamily="49" charset="0"/>
                  </a:rPr>
                </a:br>
                <a:endParaRPr lang="de-DE" sz="1400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68760"/>
                <a:ext cx="9252520" cy="5042662"/>
              </a:xfrm>
              <a:prstGeom prst="rect">
                <a:avLst/>
              </a:prstGeom>
              <a:blipFill rotWithShape="1">
                <a:blip r:embed="rId2"/>
                <a:stretch>
                  <a:fillRect l="-329" t="-3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91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50566"/>
            <a:ext cx="4572000" cy="69788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150" dirty="0">
                <a:latin typeface="Courier New" pitchFamily="49" charset="0"/>
                <a:cs typeface="Courier New" pitchFamily="49" charset="0"/>
              </a:rPr>
              <a:t>T_850                   -0.0939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T_700                   -0.0217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T_500                    0.0162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T_300                   -0.0095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O_1000                  -0.3410  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O_950                   -0.2358  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O_850                   -0.0851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O_700                    0.0151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O_500                    0.0453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O_300                    0.0338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RH_1000                  0.0014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RH_950                   0.0323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RH_850                  -0.0258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RH_700                  -0.0931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RH_500                  -0.0803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RH_300                   0.0124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CW_1000                 -0.0106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CW_950                   0.0181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CW_850                   0.1509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CW_700                   0.0225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CW_500                  -0.0664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CW_300                  -0.0562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DMO_U_1000               0.5075  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DMO_U_950                0.4745  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DMO_U_850                0.3785  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DMO_V_1000              -0.0805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DMO_V_950               -0.1545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DMO_V_850               -0.2302  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PSsurface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0.2060  ..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Prec_Water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-0.0897  .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RH_column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-0.0004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Lift_Index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0.1626  .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CAPE                    -0.0531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Con_Inhib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0.0648  .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4Lev_Lift_Ix             0.2090  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CloudWater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0.0007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FI_0Cisotherm           -0.0572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RH_0Cisotherm            0.0048</a:t>
            </a:r>
            <a:br>
              <a:rPr lang="en-US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0520" y="-27384"/>
            <a:ext cx="4572000" cy="7271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DMO_T_sfc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-0.0709  .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DownLongFlx3(+2)        -0.0302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UpLongFlx3(+2)          -0.0755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UpLongFlxTp3(+2)         0.0111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UpShortFlxTp3(+2)       -0.0263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UpShortFlx3(+2)         -0.0718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DownShortFlx3(+2)       -0.0686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DownLongFlx6(+3)        -0.0307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UpLongFlx6(+3)          -0.0731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UpLongFlxTp6(+3)         0.0118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UpShortFlxTp6(+3)       -0.0117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UpShortFlx6(+3)         -0.0609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DownShortFlx6(+3)       -0.0581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DMO_C_High3(+2)         -0.0275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DMO_C_Mid3(+2)          -0.0789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DMO_C_LOW3(+2)           0.0938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DMO_C_High6(+3)         -0.0241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DMO_C_Mid6(+3)          -0.0831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DMO_C_LOW6(+3)           0.0962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PrecRate3(+2)           -0.0081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ConPrecRate3(+2)        -0.0215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PrecRate6(+3)           -0.0055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ConPrecRate6(+3)        -0.0190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DMO_T2M                 -0.0681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DMO_Tx2M_3(+2)          -0.0722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DMO_Tn2M_3(+2)          -0.0672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DMO_Tx2M_6(+3)          -0.0726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DMO_Tn2M_6(+3)          -0.0637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CldWorkFct3(+2)         -0.0217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CldWorkFct6(+3)         -0.0217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Bound_Layer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0.1823  .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Albedo3(+2)             -0.0215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Albedo6(+3)             -0.0666  .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 err="1">
                <a:latin typeface="Courier New" pitchFamily="49" charset="0"/>
                <a:cs typeface="Courier New" pitchFamily="49" charset="0"/>
              </a:rPr>
              <a:t>DMO_C_con</a:t>
            </a:r>
            <a:r>
              <a:rPr lang="en-US" sz="1190" dirty="0">
                <a:latin typeface="Courier New" pitchFamily="49" charset="0"/>
                <a:cs typeface="Courier New" pitchFamily="49" charset="0"/>
              </a:rPr>
              <a:t>               -0.0023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DMO_C_tot3(+2)           0.0162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DMO_C_bound3(+2)         0.0216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DMO_C_tot6(+3)           0.0164</a:t>
            </a:r>
            <a:br>
              <a:rPr lang="en-US" sz="1190" dirty="0">
                <a:latin typeface="Courier New" pitchFamily="49" charset="0"/>
                <a:cs typeface="Courier New" pitchFamily="49" charset="0"/>
              </a:rPr>
            </a:br>
            <a:r>
              <a:rPr lang="en-US" sz="1190" dirty="0">
                <a:latin typeface="Courier New" pitchFamily="49" charset="0"/>
                <a:cs typeface="Courier New" pitchFamily="49" charset="0"/>
              </a:rPr>
              <a:t>DMO_C_bound6(+3)         0.0235</a:t>
            </a:r>
            <a:br>
              <a:rPr lang="en-US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7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485740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u="sng" dirty="0"/>
              <a:t>Gliederung</a:t>
            </a:r>
          </a:p>
          <a:p>
            <a:pPr marL="457200"/>
            <a:r>
              <a:rPr lang="de-DE" sz="2000" dirty="0"/>
              <a:t>Vor 1990</a:t>
            </a:r>
          </a:p>
          <a:p>
            <a:pPr marL="457200"/>
            <a:r>
              <a:rPr lang="de-DE" sz="2000" dirty="0"/>
              <a:t>1990 bis 1999</a:t>
            </a:r>
          </a:p>
          <a:p>
            <a:pPr marL="457200"/>
            <a:r>
              <a:rPr lang="de-DE" sz="2000" dirty="0"/>
              <a:t>Allgemeines zur statistischen Wettervorhersage</a:t>
            </a:r>
          </a:p>
          <a:p>
            <a:pPr marL="457200"/>
            <a:endParaRPr lang="de-DE" sz="2000" dirty="0"/>
          </a:p>
          <a:p>
            <a:pPr marL="457200"/>
            <a:r>
              <a:rPr lang="de-DE" sz="2000" dirty="0"/>
              <a:t>2000 bis Gegenwart</a:t>
            </a:r>
          </a:p>
          <a:p>
            <a:pPr marL="857250" lvl="1"/>
            <a:r>
              <a:rPr lang="de-DE" sz="1800" dirty="0"/>
              <a:t>wetterturnier.de</a:t>
            </a:r>
          </a:p>
          <a:p>
            <a:pPr marL="857250" lvl="1"/>
            <a:r>
              <a:rPr lang="de-DE" sz="1800" dirty="0" err="1"/>
              <a:t>MSwr</a:t>
            </a:r>
            <a:r>
              <a:rPr lang="de-DE" sz="1800" dirty="0"/>
              <a:t>-MOS – Vorhersagen</a:t>
            </a:r>
          </a:p>
          <a:p>
            <a:pPr marL="857250" lvl="1"/>
            <a:r>
              <a:rPr lang="de-DE" sz="1800" dirty="0"/>
              <a:t>MOS als </a:t>
            </a:r>
            <a:r>
              <a:rPr lang="de-DE" sz="1800" dirty="0" err="1"/>
              <a:t>NowCast</a:t>
            </a:r>
            <a:r>
              <a:rPr lang="de-DE" sz="1800" dirty="0"/>
              <a:t>-Warnsystem</a:t>
            </a:r>
          </a:p>
          <a:p>
            <a:pPr marL="457200"/>
            <a:endParaRPr lang="de-DE" sz="2000" dirty="0"/>
          </a:p>
          <a:p>
            <a:pPr marL="457200"/>
            <a:r>
              <a:rPr lang="de-DE" sz="2000" dirty="0"/>
              <a:t>Zusammenfassung und Ausblick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6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44624"/>
            <a:ext cx="4572000" cy="69788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50" dirty="0">
                <a:latin typeface="Courier New" pitchFamily="49" charset="0"/>
                <a:cs typeface="Courier New" pitchFamily="49" charset="0"/>
              </a:rPr>
              <a:t>CategRain3(+2)           0.0869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CategSnow3(+2)          -0.1273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CategRain6(+3)           0.0759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CategSnow6(+3)          -0.1278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DMO_RH2M                -0.0006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DMO_U_10m                0.5458  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DMO_V_10m               -0.0377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U_1000                   0.4580  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V_1000                  -0.2682  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U_950                    0.4457  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V_950                   -0.2652  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U_850                    0.3898  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V_850                   -0.2505  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U_700                    0.3054  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V_700                   -0.2266  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U_500                    0.2365  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V_500                   -0.1827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U_300                    0.1765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V_300                   -0.1581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Tv_5_10                 -0.0414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ThW_850                 -0.0986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ThW_950                 -0.0888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Grad_ThW_850_U          -0.0483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Grad_ThW_850_V          -0.2023  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Rot_1000                -0.2998  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Rot_500                 -0.1519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Rot_1000_LS             -0.2980  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Rot_500_LS              -0.1734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Grad_Tv_5_10_U           0.0404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Grad_Tv_5_10_V          -0.0820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Grad_Rot_500_U          -0.0862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Grad_Rot_500_V          -0.1684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Grad_DMO_T2m_U           0.0311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Grad_DMO_T2m_V          -0.1698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D_U_MS                   0.5381  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D_U_LS                   0.5307  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D_U_XLS                  0.5177  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D_V_MS                  -0.0381  .</a:t>
            </a:r>
            <a:br>
              <a:rPr lang="de-DE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84576" y="-27384"/>
            <a:ext cx="4572000" cy="68172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150" dirty="0">
                <a:latin typeface="Courier New" pitchFamily="49" charset="0"/>
                <a:cs typeface="Courier New" pitchFamily="49" charset="0"/>
              </a:rPr>
              <a:t>D_V_LS                  -0.0411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D_V_XLS                 -0.0437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DMO_T2m_MS              -0.0754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DMO_T2m_LS              -0.0767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PrecRate6_MS(+3)        -0.0254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PrecRate6_LS(+3)        -0.0319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Grad_RR6_MS_U(+3)       -0.0986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Grad_RR6_MS_V(+3)       -0.1283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Grad_RR6_LS_U(+3)       -0.1121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Grad_RR6_LS_V(+3)       -0.1489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Sin_Dag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        0.0218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Cos_Dag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        0.1056  .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Sin_2*Dag               -0.0011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Cos_2*Dag                0.0474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Sin_3*Dag               -0.0186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Cos_3*Dag                0.0466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Sin_4*Dag               -0.0107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Cos_4*Dag                0.0035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Bin_1/04                 0.0331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Bin_7/04                 0.0220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Bin_1/05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Bin_7/05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Bin_1/06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Bin_7/06                 0.0000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Bin_1/07                 0.0736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Bin_7/07                 0.0779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Bin_1/08                 0.0469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Sun_Alt_Degree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-0.0480  .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Sun_Alt_Sinus100        -0.0459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Sun_Alt_Sin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/1h(+1)      -0.0572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Sun_Minutes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/1h(+1)      -0.0351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    0.5662  ..........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**1.5              0.6230 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**2-285             0.5871  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**2                 0.6138  ............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FFCos-285                0.5363  .........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FFCos-305                0.5734  ...........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 err="1">
                <a:latin typeface="Courier New" pitchFamily="49" charset="0"/>
                <a:cs typeface="Courier New" pitchFamily="49" charset="0"/>
              </a:rPr>
              <a:t>PersStau</a:t>
            </a:r>
            <a:r>
              <a:rPr lang="de-DE" sz="1150" dirty="0">
                <a:latin typeface="Courier New" pitchFamily="49" charset="0"/>
                <a:cs typeface="Courier New" pitchFamily="49" charset="0"/>
              </a:rPr>
              <a:t>                 0.1048  .</a:t>
            </a:r>
          </a:p>
        </p:txBody>
      </p:sp>
      <p:sp>
        <p:nvSpPr>
          <p:cNvPr id="9" name="Rechteck 8"/>
          <p:cNvSpPr/>
          <p:nvPr/>
        </p:nvSpPr>
        <p:spPr>
          <a:xfrm>
            <a:off x="5223404" y="5589240"/>
            <a:ext cx="3813092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0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107504" y="42872"/>
                <a:ext cx="8786812" cy="636462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br>
                  <a:rPr lang="en-US" sz="105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  MV    SD  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R_Pd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R_Res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Name                  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dRVI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    Co  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Wgt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Ctr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 5.5  31.5  0.967  0.967  Stau_Borkum-1          93.4    </a:t>
                </a:r>
                <a:r>
                  <a:rPr lang="en-US" sz="14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0.94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  </a:t>
                </a:r>
                <a:r>
                  <a:rPr lang="en-US" sz="14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78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78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36.1  90.6  0.789  0.446 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FFCos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**1.5             38.7    </a:t>
                </a:r>
                <a:r>
                  <a:rPr lang="en-US" sz="14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0.09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  </a:t>
                </a:r>
                <a:r>
                  <a:rPr lang="en-US" sz="14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22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 18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4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Const. =   -2.5   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#Case </a:t>
                </a:r>
                <a:r>
                  <a:rPr lang="en-US" sz="1400" dirty="0" err="1">
                    <a:latin typeface="Courier New" pitchFamily="49" charset="0"/>
                    <a:cs typeface="Courier New" pitchFamily="49" charset="0"/>
                  </a:rPr>
                  <a:t>rm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=  7831   480  RV(HC) =   96     SD%(8) =  2</a:t>
                </a:r>
                <a:br>
                  <a:rPr lang="en-US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MV(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) =    5.9   #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pC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eC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  =  7707  7831  E(RVI) =   96     RMSE   =  7.3</a:t>
                </a:r>
                <a:br>
                  <a:rPr lang="de-DE" sz="14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SD(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) =   36.5   #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pPr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/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Rj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 =   241     6  </a:t>
                </a:r>
                <a:r>
                  <a:rPr lang="de-DE" sz="1400" dirty="0" err="1">
                    <a:latin typeface="Courier New" pitchFamily="49" charset="0"/>
                    <a:cs typeface="Courier New" pitchFamily="49" charset="0"/>
                  </a:rPr>
                  <a:t>krit_R</a:t>
                </a:r>
                <a:r>
                  <a:rPr lang="de-DE" sz="1400" dirty="0">
                    <a:latin typeface="Courier New" pitchFamily="49" charset="0"/>
                    <a:cs typeface="Courier New" pitchFamily="49" charset="0"/>
                  </a:rPr>
                  <a:t> =   0.036  E(RMSI)=  7.32</a:t>
                </a:r>
              </a:p>
              <a:p>
                <a:pPr>
                  <a:defRPr/>
                </a:pP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dirty="0" smtClean="0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2000" b="0" i="1" dirty="0" smtClean="0">
                              <a:latin typeface="Cambria Math"/>
                            </a:rPr>
                            <m:t>𝐶𝑢𝑥h𝑎𝑣𝑒𝑛</m:t>
                          </m:r>
                          <m:d>
                            <m:dPr>
                              <m:ctrlPr>
                                <a:rPr lang="de-DE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2000" b="0" i="1" dirty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de-DE" sz="200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sz="2000" b="0" i="1" dirty="0">
                          <a:latin typeface="Cambria Math"/>
                        </a:rPr>
                        <m:t>= </m:t>
                      </m:r>
                      <m:r>
                        <a:rPr lang="de-DE" sz="20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−2,5 </m:t>
                      </m:r>
                      <m:r>
                        <a:rPr lang="de-DE" sz="2000" b="0" i="1" dirty="0">
                          <a:latin typeface="Cambria Math"/>
                        </a:rPr>
                        <m:t>+ </m:t>
                      </m:r>
                      <m:r>
                        <a:rPr lang="de-DE" sz="20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0,94</m:t>
                      </m:r>
                      <m:r>
                        <a:rPr lang="de-DE" sz="2000" b="0" i="1" dirty="0" smtClean="0">
                          <a:latin typeface="Cambria Math"/>
                        </a:rPr>
                        <m:t> </m:t>
                      </m:r>
                      <m:r>
                        <a:rPr lang="de-DE" sz="2000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0" i="1" dirty="0">
                          <a:latin typeface="Cambria Math"/>
                        </a:rPr>
                        <m:t> </m:t>
                      </m:r>
                      <m:r>
                        <a:rPr lang="de-DE" sz="2000" b="0" i="1" dirty="0" err="1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2000" b="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dirty="0" err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2000" b="0" i="1" dirty="0" err="1">
                              <a:latin typeface="Cambria Math"/>
                            </a:rPr>
                            <m:t>𝐵𝑜𝑟𝑘𝑢𝑚</m:t>
                          </m:r>
                          <m:d>
                            <m:dPr>
                              <m:ctrlPr>
                                <a:rPr lang="de-DE" sz="2000" b="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2000" b="0" i="1" dirty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de-DE" sz="200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sz="2000" b="0" i="1" dirty="0" smtClean="0">
                          <a:latin typeface="Cambria Math"/>
                        </a:rPr>
                        <m:t>+ </m:t>
                      </m:r>
                      <m:r>
                        <a:rPr lang="de-DE" sz="20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0,09</m:t>
                      </m:r>
                      <m:r>
                        <a:rPr lang="de-DE" sz="2000" b="0" i="1" dirty="0" smtClean="0">
                          <a:latin typeface="Cambria Math"/>
                        </a:rPr>
                        <m:t> </m:t>
                      </m:r>
                      <m:r>
                        <a:rPr lang="de-DE" sz="2000" b="0" i="1" dirty="0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/>
                            </a:rPr>
                            <m:t>𝐹𝐹𝐶𝑜𝑠</m:t>
                          </m:r>
                        </m:e>
                        <m:sup>
                          <m:r>
                            <a:rPr lang="de-DE" sz="2000" i="1" dirty="0">
                              <a:latin typeface="Cambria Math"/>
                            </a:rPr>
                            <m:t>1,5</m:t>
                          </m:r>
                        </m:sup>
                      </m:sSup>
                    </m:oMath>
                  </m:oMathPara>
                </a14:m>
                <a:endParaRPr lang="de-DE" sz="2000" dirty="0">
                  <a:latin typeface="Courier New" pitchFamily="49" charset="0"/>
                </a:endParaRPr>
              </a:p>
              <a:p>
                <a:pPr>
                  <a:defRPr/>
                </a:pPr>
                <a:br>
                  <a:rPr lang="de-DE" sz="105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050" dirty="0">
                    <a:latin typeface="Courier New" pitchFamily="49" charset="0"/>
                    <a:cs typeface="Courier New" pitchFamily="49" charset="0"/>
                  </a:rPr>
                  <a:t> </a:t>
                </a:r>
                <a:br>
                  <a:rPr lang="de-DE" sz="105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FI_1000                  0.1433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FI_950                   0.1450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FI_850                   0.1386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FI_700                   0.1192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200" dirty="0">
                    <a:latin typeface="Courier New" pitchFamily="49" charset="0"/>
                    <a:cs typeface="Courier New" pitchFamily="49" charset="0"/>
                  </a:rPr>
                  <a:t>FI_500                   0.0941  .</a:t>
                </a:r>
                <a:br>
                  <a:rPr lang="en-US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FI_300                   0.0754  .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T_1000                   0.0206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T_950                    0.0187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T_850                    0.0143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T_700                    0.0352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T_500                    0.0406  .</a:t>
                </a:r>
                <a:br>
                  <a:rPr lang="de-DE" sz="12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200" dirty="0">
                    <a:latin typeface="Courier New" pitchFamily="49" charset="0"/>
                    <a:cs typeface="Courier New" pitchFamily="49" charset="0"/>
                  </a:rPr>
                  <a:t>T_300                    0.0169</a:t>
                </a:r>
                <a:br>
                  <a:rPr lang="de-DE" sz="1100" dirty="0">
                    <a:latin typeface="Courier New" pitchFamily="49" charset="0"/>
                    <a:cs typeface="Courier New" pitchFamily="49" charset="0"/>
                  </a:rPr>
                </a:br>
                <a:endParaRPr lang="de-DE" sz="1050" dirty="0">
                  <a:latin typeface="Courier New" pitchFamily="49" charset="0"/>
                  <a:cs typeface="Courier New" pitchFamily="49" charset="0"/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2872"/>
                <a:ext cx="8786812" cy="6364627"/>
              </a:xfrm>
              <a:prstGeom prst="rect">
                <a:avLst/>
              </a:prstGeom>
              <a:blipFill rotWithShape="1">
                <a:blip r:embed="rId2"/>
                <a:stretch>
                  <a:fillRect l="-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3995936" y="3933056"/>
            <a:ext cx="648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urier New" pitchFamily="49" charset="0"/>
                <a:cs typeface="Courier New" pitchFamily="49" charset="0"/>
              </a:rPr>
              <a:t>O_1000                   0.0206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O_950                    0.0927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O_850                    0.0972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O_700                    0.0632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O_500                    0.0497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O_300                    0.0396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RH_1000                 -0.1225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RH_950                  -0.1154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RH_850                  -0.1213  .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539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5496" y="50566"/>
            <a:ext cx="4572000" cy="69788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50" dirty="0">
                <a:latin typeface="Courier New" pitchFamily="49" charset="0"/>
                <a:cs typeface="Courier New" pitchFamily="49" charset="0"/>
              </a:rPr>
              <a:t>RH_700                  -0.1294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RH_500                  -0.1038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RH_300                  -0.0219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CW_1000                 -0.0237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CW_950                  -0.0702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CW_850                  -0.0531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CW_700                  -0.0386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CW_500                  -0.0683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CW_300                  -0.0409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DMO_U_1000              -0.0072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DMO_U_950               -0.0501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DMO_U_850               -0.0741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DMO_V_1000              -0.1099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DMO_V_950               -0.0962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DMO_V_850               -0.0684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PSsurface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0.1403  .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Prec_Water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-0.0541  .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RH_column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-0.0718  .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Lift_Index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0.0589  .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CAPE                    -0.0119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Con_Inhib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0.0055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4Lev_Lift_Ix             0.0870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CloudWater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-0.0913  .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FI_0Cisotherm            0.0245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RH_0Cisotherm           -0.0988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DMO_T_sfc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 0.0144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DownLongFlx3(+2)        -0.0612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UpLongFlx3(+2)           0.0094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UpLongFlxTp3(+2)         0.0943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UpShortFlxTp3(+2)       -0.0302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UpShortFlx3(+2)          0.0505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DownShortFlx3(+2)        0.0502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DownLongFlx6(+3)        -0.0611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UpLongFlx6(+3)           0.0127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UpLongFlxTp6(+3)         0.0999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UpShortFlxTp6(+3)       -0.0093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UpShortFlx6(+3)          0.0774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DownShortFlx6(+3)        0.0759  .</a:t>
            </a:r>
            <a:br>
              <a:rPr lang="en-US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56584" y="27483"/>
            <a:ext cx="4572000" cy="70019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50" dirty="0">
                <a:latin typeface="Courier New" pitchFamily="49" charset="0"/>
                <a:cs typeface="Courier New" pitchFamily="49" charset="0"/>
              </a:rPr>
              <a:t>DMO_C_High3(+2)         -0.0597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DMO_C_Mid3(+2)          -0.1053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DMO_C_LOW3(+2)          -0.1052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DMO_C_High6(+3)         -0.0590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DMO_C_Mid6(+3)          -0.1113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DMO_C_LOW6(+3)          -0.1078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PrecRate3(+2)           -0.1024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ConPrecRate3(+2)        -0.0791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PrecRate6(+3)           -0.1075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ConPrecRate6(+3)        -0.0828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DMO_T2M                  0.0250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DMO_Tx2M_3(+2)           0.0279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DMO_Tn2M_3(+2)           0.0176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DMO_Tx2M_6(+3)           0.0356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DMO_Tn2M_6(+3)           0.0128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CldWorkFct3(+2)         -0.0456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CldWorkFct6(+3)         -0.0489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Bound_Layer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0.0035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Albedo3(+2)              0.0424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Albedo6(+3)              0.0356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 err="1">
                <a:latin typeface="Courier New" pitchFamily="49" charset="0"/>
                <a:cs typeface="Courier New" pitchFamily="49" charset="0"/>
              </a:rPr>
              <a:t>DMO_C_con</a:t>
            </a:r>
            <a:r>
              <a:rPr lang="en-US" sz="1150" dirty="0">
                <a:latin typeface="Courier New" pitchFamily="49" charset="0"/>
                <a:cs typeface="Courier New" pitchFamily="49" charset="0"/>
              </a:rPr>
              <a:t>               -0.0787  .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DMO_C_tot3(+2)          -0.1188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DMO_C_bound3(+2)        -0.1219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DMO_C_tot6(+3)          -0.1230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DMO_C_bound6(+3)        -0.1231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CategRain3(+2)          -0.0913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CategSnow3(+2)          -0.0829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CategRain6(+3)          -0.0992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CategSnow6(+3)          -0.0765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DMO_RH2M                -0.1246  .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en-US" sz="1150" dirty="0">
                <a:latin typeface="Courier New" pitchFamily="49" charset="0"/>
                <a:cs typeface="Courier New" pitchFamily="49" charset="0"/>
              </a:rPr>
              <a:t>DMO_U_10m                0.0134</a:t>
            </a:r>
            <a:br>
              <a:rPr lang="en-US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DMO_V_10m               -0.1121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U_1000                  -0.0846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V_1000                  -0.1028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U_950                   -0.0833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V_950                   -0.0835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U_850                   -0.0790  .</a:t>
            </a:r>
            <a:br>
              <a:rPr lang="de-DE" sz="1150" dirty="0">
                <a:latin typeface="Courier New" pitchFamily="49" charset="0"/>
                <a:cs typeface="Courier New" pitchFamily="49" charset="0"/>
              </a:rPr>
            </a:br>
            <a:r>
              <a:rPr lang="de-DE" sz="1150" dirty="0">
                <a:latin typeface="Courier New" pitchFamily="49" charset="0"/>
                <a:cs typeface="Courier New" pitchFamily="49" charset="0"/>
              </a:rPr>
              <a:t>V_850                   -0.0639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endParaRPr lang="de-DE" sz="12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60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-25797"/>
            <a:ext cx="4572000" cy="7271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180" dirty="0">
                <a:latin typeface="Courier New" pitchFamily="49" charset="0"/>
                <a:cs typeface="Courier New" pitchFamily="49" charset="0"/>
              </a:rPr>
              <a:t>U_700                   -0.0598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V_700                   -0.0530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U_500                   -0.0204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V_500                   -0.0319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U_300                   -0.0203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V_300                   -0.0270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Tv_5_10                  0.0274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ThW_850                 -0.0219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ThW_950                 -0.0092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Grad_ThW_850_U          -0.0459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Grad_ThW_850_V           0.0005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en-US" sz="118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Rot_1000</a:t>
            </a:r>
            <a:r>
              <a:rPr lang="en-US" sz="1180" dirty="0">
                <a:latin typeface="Courier New" pitchFamily="49" charset="0"/>
                <a:cs typeface="Courier New" pitchFamily="49" charset="0"/>
              </a:rPr>
              <a:t>               </a:t>
            </a:r>
            <a:r>
              <a:rPr lang="en-US" sz="118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-0.2017</a:t>
            </a:r>
            <a:r>
              <a:rPr lang="en-US" sz="118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18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..</a:t>
            </a:r>
            <a:br>
              <a:rPr lang="en-US" sz="1180" dirty="0">
                <a:latin typeface="Courier New" pitchFamily="49" charset="0"/>
                <a:cs typeface="Courier New" pitchFamily="49" charset="0"/>
              </a:rPr>
            </a:br>
            <a:r>
              <a:rPr lang="en-US" sz="1180" dirty="0">
                <a:latin typeface="Courier New" pitchFamily="49" charset="0"/>
                <a:cs typeface="Courier New" pitchFamily="49" charset="0"/>
              </a:rPr>
              <a:t>Rot_500                 -0.0995  .</a:t>
            </a:r>
            <a:br>
              <a:rPr lang="en-US" sz="1180" dirty="0">
                <a:latin typeface="Courier New" pitchFamily="49" charset="0"/>
                <a:cs typeface="Courier New" pitchFamily="49" charset="0"/>
              </a:rPr>
            </a:br>
            <a:r>
              <a:rPr lang="en-US" sz="1180" dirty="0">
                <a:latin typeface="Courier New" pitchFamily="49" charset="0"/>
                <a:cs typeface="Courier New" pitchFamily="49" charset="0"/>
              </a:rPr>
              <a:t>Rot_1000_LS             -0.1985  ..</a:t>
            </a:r>
            <a:br>
              <a:rPr lang="en-US" sz="1180" dirty="0">
                <a:latin typeface="Courier New" pitchFamily="49" charset="0"/>
                <a:cs typeface="Courier New" pitchFamily="49" charset="0"/>
              </a:rPr>
            </a:br>
            <a:r>
              <a:rPr lang="en-US" sz="1180" dirty="0">
                <a:latin typeface="Courier New" pitchFamily="49" charset="0"/>
                <a:cs typeface="Courier New" pitchFamily="49" charset="0"/>
              </a:rPr>
              <a:t>Rot_500_LS              -0.1110  .</a:t>
            </a:r>
            <a:br>
              <a:rPr lang="en-US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Grad_Tv_5_10_U          -0.0336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Grad_Tv_5_10_V           0.0360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Grad_Rot_500_U          -0.0125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Grad_Rot_500_V          -0.0361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Grad_DMO_T2m_U          -0.0896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Grad_DMO_T2m_V           0.0351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D_U_MS                   0.0090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D_U_LS                   0.0083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D_U_XLS                  0.0095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D_V_MS                  -0.1077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D_V_LS                  -0.1045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D_V_XLS                 -0.1003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DMO_T2m_MS               0.0261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DMO_T2m_LS               0.0261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PrecRate6_MS(+3)        -0.1183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PrecRate6_LS(+3)        -0.1227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Grad_RR6_MS_U(+3)       -0.0434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Grad_RR6_MS_V(+3)        0.0433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Grad_RR6_LS_U(+3)       -0.0442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Grad_RR6_LS_V(+3)        0.0421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 err="1">
                <a:latin typeface="Courier New" pitchFamily="49" charset="0"/>
                <a:cs typeface="Courier New" pitchFamily="49" charset="0"/>
              </a:rPr>
              <a:t>Sin_Dag</a:t>
            </a:r>
            <a:r>
              <a:rPr lang="de-DE" sz="1180" dirty="0">
                <a:latin typeface="Courier New" pitchFamily="49" charset="0"/>
                <a:cs typeface="Courier New" pitchFamily="49" charset="0"/>
              </a:rPr>
              <a:t>                  0.0851  .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 err="1">
                <a:latin typeface="Courier New" pitchFamily="49" charset="0"/>
                <a:cs typeface="Courier New" pitchFamily="49" charset="0"/>
              </a:rPr>
              <a:t>Cos_Dag</a:t>
            </a:r>
            <a:r>
              <a:rPr lang="de-DE" sz="1180" dirty="0">
                <a:latin typeface="Courier New" pitchFamily="49" charset="0"/>
                <a:cs typeface="Courier New" pitchFamily="49" charset="0"/>
              </a:rPr>
              <a:t>                 -0.0352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r>
              <a:rPr lang="de-DE" sz="1180" dirty="0">
                <a:latin typeface="Courier New" pitchFamily="49" charset="0"/>
                <a:cs typeface="Courier New" pitchFamily="49" charset="0"/>
              </a:rPr>
              <a:t>Sin_2*Dag               -0.0680  .</a:t>
            </a:r>
            <a:br>
              <a:rPr lang="de-DE" sz="1180" dirty="0">
                <a:latin typeface="Courier New" pitchFamily="49" charset="0"/>
                <a:cs typeface="Courier New" pitchFamily="49" charset="0"/>
              </a:rPr>
            </a:br>
            <a:endParaRPr lang="de-DE" sz="118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56584" y="-99392"/>
            <a:ext cx="4572000" cy="7271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>
                <a:latin typeface="Courier New" pitchFamily="49" charset="0"/>
                <a:cs typeface="Courier New" pitchFamily="49" charset="0"/>
              </a:rPr>
              <a:t>Cos_2*Dag               -0.0547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Sin_3*Dag               -0.0181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Cos_3*Dag                0.0351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Sin_4*Dag                0.0010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Cos_4*Dag               -0.0225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Bin_1/04                 0.0000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Bin_7/04                 0.0000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Bin_1/05                 0.0150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Bin_7/05                 0.0338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Bin_1/06                 0.0864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Bin_7/06                 0.0848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Bin_1/07                 0.1205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Bin_7/07                 0.0893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Bin_1/08                 0.0626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 err="1">
                <a:latin typeface="Courier New" pitchFamily="49" charset="0"/>
                <a:cs typeface="Courier New" pitchFamily="49" charset="0"/>
              </a:rPr>
              <a:t>Sun_Alt_Degree</a:t>
            </a:r>
            <a:r>
              <a:rPr lang="de-DE" sz="1200" dirty="0">
                <a:latin typeface="Courier New" pitchFamily="49" charset="0"/>
                <a:cs typeface="Courier New" pitchFamily="49" charset="0"/>
              </a:rPr>
              <a:t>           0.0402  .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Sun_Alt_Sinus100         0.0412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 err="1">
                <a:latin typeface="Courier New" pitchFamily="49" charset="0"/>
                <a:cs typeface="Courier New" pitchFamily="49" charset="0"/>
              </a:rPr>
              <a:t>Sun_Alt_Sin</a:t>
            </a:r>
            <a:r>
              <a:rPr lang="de-DE" sz="1200" dirty="0">
                <a:latin typeface="Courier New" pitchFamily="49" charset="0"/>
                <a:cs typeface="Courier New" pitchFamily="49" charset="0"/>
              </a:rPr>
              <a:t>/1h(+1)       0.0069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 err="1">
                <a:latin typeface="Courier New" pitchFamily="49" charset="0"/>
                <a:cs typeface="Courier New" pitchFamily="49" charset="0"/>
              </a:rPr>
              <a:t>Sun_Minutes</a:t>
            </a:r>
            <a:r>
              <a:rPr lang="de-DE" sz="1200" dirty="0">
                <a:latin typeface="Courier New" pitchFamily="49" charset="0"/>
                <a:cs typeface="Courier New" pitchFamily="49" charset="0"/>
              </a:rPr>
              <a:t>/1h(+1)       0.0148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                  -0.0292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**2-285             0.0100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**2                 0.0306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FFCos-285               -0.0549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FFCos-305               -0.0011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 err="1">
                <a:latin typeface="Courier New" pitchFamily="49" charset="0"/>
                <a:cs typeface="Courier New" pitchFamily="49" charset="0"/>
              </a:rPr>
              <a:t>PersStau</a:t>
            </a:r>
            <a:r>
              <a:rPr lang="de-DE" sz="1200" dirty="0">
                <a:latin typeface="Courier New" pitchFamily="49" charset="0"/>
                <a:cs typeface="Courier New" pitchFamily="49" charset="0"/>
              </a:rPr>
              <a:t>                -0.0640  .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PersStau-6               0.0014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PersStau-12              0.0114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2D-Model                 0.1964  ..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Pers2D-Mod-6            -0.0737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>
                <a:latin typeface="Courier New" pitchFamily="49" charset="0"/>
                <a:cs typeface="Courier New" pitchFamily="49" charset="0"/>
              </a:rPr>
              <a:t>Pers2D-Mod-12           -0.0862  .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Stau_Aberd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              0.0043</a:t>
            </a:r>
            <a:br>
              <a:rPr lang="en-US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Stau_Aberd-3             0.0044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Stau_Aberd-6            -0.0135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Stau_Aberd-9            -0.0135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Stau_Aberd-12           -0.0525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Stau_Borkum-6           -0.1459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Stau_Borkum-9           -0.1001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 err="1">
                <a:latin typeface="Courier New" pitchFamily="49" charset="0"/>
                <a:cs typeface="Courier New" pitchFamily="49" charset="0"/>
              </a:rPr>
              <a:t>Stau_Borkum</a:t>
            </a:r>
            <a:r>
              <a:rPr lang="de-DE" sz="1200" dirty="0">
                <a:latin typeface="Courier New" pitchFamily="49" charset="0"/>
                <a:cs typeface="Courier New" pitchFamily="49" charset="0"/>
              </a:rPr>
              <a:t>-h           -0.1002  .</a:t>
            </a:r>
            <a:br>
              <a:rPr lang="de-DE" sz="1200" dirty="0">
                <a:latin typeface="Courier New" pitchFamily="49" charset="0"/>
                <a:cs typeface="Courier New" pitchFamily="49" charset="0"/>
              </a:rPr>
            </a:br>
            <a:r>
              <a:rPr lang="de-DE" sz="1200" dirty="0">
                <a:latin typeface="Courier New" pitchFamily="49" charset="0"/>
                <a:cs typeface="Courier New" pitchFamily="49" charset="0"/>
              </a:rPr>
              <a:t>RR3_Strat(+2)           -0.0730  .</a:t>
            </a:r>
            <a:br>
              <a:rPr lang="de-DE" sz="1050" dirty="0">
                <a:latin typeface="Courier New" pitchFamily="49" charset="0"/>
                <a:cs typeface="Courier New" pitchFamily="49" charset="0"/>
              </a:rPr>
            </a:br>
            <a:endParaRPr lang="de-DE" sz="105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1988840"/>
            <a:ext cx="3813092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0" y="1577692"/>
                <a:ext cx="9417938" cy="4460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Selected:  Rot_1000                -0.202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MV    SD 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R_Pd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R_Res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Name                 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dRVI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  Co  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Wgt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Ctr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5.5  31.5  0.967  0.967  Stau_Borkum-1          93.4 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0.96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77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80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36.1  90.6  0.789  0.446 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FFCos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**1.5             38.7 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0.08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19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16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-2.5  33.5  0.096 -0.200  Rot_1000                4.2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-0.05    -4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0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-------------------------------------------------------------------------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Const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.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=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</a:t>
                </a:r>
                <a:r>
                  <a:rPr lang="en-US" sz="1600" b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-2.5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   #Case </a:t>
                </a:r>
                <a:r>
                  <a:rPr lang="en-US" sz="1600" dirty="0" err="1">
                    <a:latin typeface="Courier New" pitchFamily="49" charset="0"/>
                    <a:cs typeface="Courier New" pitchFamily="49" charset="0"/>
                  </a:rPr>
                  <a:t>rm</a:t>
                </a:r>
                <a:r>
                  <a:rPr lang="en-US" sz="1600" dirty="0">
                    <a:latin typeface="Courier New" pitchFamily="49" charset="0"/>
                    <a:cs typeface="Courier New" pitchFamily="49" charset="0"/>
                  </a:rPr>
                  <a:t>=  7831   480  RV(HC) =   96     SD%(8) =  2</a:t>
                </a:r>
                <a:br>
                  <a:rPr lang="en-US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MV(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) =    5.9   #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pC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eC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 =  7707  7831  E(RVI) =   96     RMSE   =  7.1</a:t>
                </a:r>
                <a:br>
                  <a:rPr lang="de-DE" sz="1600" dirty="0">
                    <a:latin typeface="Courier New" pitchFamily="49" charset="0"/>
                    <a:cs typeface="Courier New" pitchFamily="49" charset="0"/>
                  </a:rPr>
                </a:b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SD(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Pd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) =   36.5   #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pPr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/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Rj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=   241     6  </a:t>
                </a:r>
                <a:r>
                  <a:rPr lang="de-DE" sz="1600" dirty="0" err="1">
                    <a:latin typeface="Courier New" pitchFamily="49" charset="0"/>
                    <a:cs typeface="Courier New" pitchFamily="49" charset="0"/>
                  </a:rPr>
                  <a:t>krit_R</a:t>
                </a:r>
                <a:r>
                  <a:rPr lang="de-DE" sz="1600" dirty="0">
                    <a:latin typeface="Courier New" pitchFamily="49" charset="0"/>
                    <a:cs typeface="Courier New" pitchFamily="49" charset="0"/>
                  </a:rPr>
                  <a:t> =   0.036  E(RMSI)=  7.16</a:t>
                </a:r>
              </a:p>
              <a:p>
                <a:pPr>
                  <a:defRPr/>
                </a:pP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50" b="0" i="1" dirty="0" smtClean="0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175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50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1750" b="0" i="1" dirty="0" smtClean="0">
                              <a:latin typeface="Cambria Math"/>
                            </a:rPr>
                            <m:t>𝐶𝑢𝑥h𝑎𝑣𝑒𝑛</m:t>
                          </m:r>
                          <m:d>
                            <m:dPr>
                              <m:ctrlPr>
                                <a:rPr lang="de-DE" sz="175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5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1750" b="0" i="1" dirty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de-DE" sz="175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sz="1750" b="0" i="1" dirty="0">
                          <a:latin typeface="Cambria Math"/>
                        </a:rPr>
                        <m:t>= </m:t>
                      </m:r>
                      <m:r>
                        <a:rPr lang="de-DE" sz="175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−2,5 </m:t>
                      </m:r>
                      <m:r>
                        <a:rPr lang="de-DE" sz="1750" b="0" i="1" dirty="0">
                          <a:latin typeface="Cambria Math"/>
                        </a:rPr>
                        <m:t>+ </m:t>
                      </m:r>
                      <m:r>
                        <a:rPr lang="de-DE" sz="175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0,96</m:t>
                      </m:r>
                      <m:r>
                        <a:rPr lang="de-DE" sz="1750" b="0" i="1" dirty="0" smtClean="0">
                          <a:latin typeface="Cambria Math"/>
                        </a:rPr>
                        <m:t> </m:t>
                      </m:r>
                      <m:r>
                        <a:rPr lang="de-DE" sz="1750" b="0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750" b="0" i="1" dirty="0">
                          <a:latin typeface="Cambria Math"/>
                        </a:rPr>
                        <m:t> </m:t>
                      </m:r>
                      <m:r>
                        <a:rPr lang="de-DE" sz="1750" b="0" i="1" dirty="0" err="1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sz="1750" b="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50" b="0" i="1" dirty="0" err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sz="1750" b="0" i="1" dirty="0" err="1">
                              <a:latin typeface="Cambria Math"/>
                            </a:rPr>
                            <m:t>𝐵𝑜𝑟𝑘𝑢𝑚</m:t>
                          </m:r>
                          <m:d>
                            <m:dPr>
                              <m:ctrlPr>
                                <a:rPr lang="de-DE" sz="1750" b="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50" b="0" i="1" dirty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1750" b="0" i="1" dirty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de-DE" sz="1750" b="0" i="1" dirty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sz="1750" b="0" i="1" dirty="0">
                          <a:latin typeface="Cambria Math"/>
                        </a:rPr>
                        <m:t>+ </m:t>
                      </m:r>
                      <m:r>
                        <a:rPr lang="de-DE" sz="175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0,08</m:t>
                      </m:r>
                      <m:r>
                        <a:rPr lang="de-DE" sz="1750" b="0" i="1" dirty="0" smtClean="0">
                          <a:latin typeface="Cambria Math"/>
                        </a:rPr>
                        <m:t> </m:t>
                      </m:r>
                      <m:r>
                        <a:rPr lang="de-DE" sz="1750" b="0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750" b="0" i="1" dirty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175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750" i="1" dirty="0">
                              <a:latin typeface="Cambria Math"/>
                            </a:rPr>
                            <m:t>𝐹𝐹𝐶𝑜𝑠</m:t>
                          </m:r>
                        </m:e>
                        <m:sup>
                          <m:r>
                            <a:rPr lang="de-DE" sz="1750" i="1" dirty="0">
                              <a:latin typeface="Cambria Math"/>
                            </a:rPr>
                            <m:t>1</m:t>
                          </m:r>
                          <m:r>
                            <a:rPr lang="de-DE" sz="1750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de-DE" sz="1750" i="1" dirty="0"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de-DE" sz="1750" b="0" i="1" dirty="0" smtClean="0">
                          <a:latin typeface="Cambria Math"/>
                        </a:rPr>
                        <m:t> – </m:t>
                      </m:r>
                      <m:r>
                        <a:rPr lang="de-DE" sz="175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0,05</m:t>
                      </m:r>
                      <m:r>
                        <a:rPr lang="de-DE" sz="1750" b="0" i="1" dirty="0" smtClean="0">
                          <a:latin typeface="Cambria Math"/>
                        </a:rPr>
                        <m:t> </m:t>
                      </m:r>
                      <m:r>
                        <a:rPr lang="de-DE" sz="1750" b="0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750" b="0" i="1" dirty="0" smtClean="0">
                          <a:latin typeface="Cambria Math"/>
                        </a:rPr>
                        <m:t> </m:t>
                      </m:r>
                      <m:r>
                        <a:rPr lang="de-DE" sz="1750" b="0" i="1" dirty="0" smtClean="0">
                          <a:latin typeface="Cambria Math"/>
                        </a:rPr>
                        <m:t>𝑅𝑜</m:t>
                      </m:r>
                      <m:sSub>
                        <m:sSubPr>
                          <m:ctrlPr>
                            <a:rPr lang="de-DE" sz="175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50" b="0" i="1" dirty="0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sz="1750" b="0" i="1" dirty="0" smtClean="0">
                              <a:latin typeface="Cambria Math"/>
                            </a:rPr>
                            <m:t>1000</m:t>
                          </m:r>
                        </m:sub>
                      </m:sSub>
                    </m:oMath>
                  </m:oMathPara>
                </a14:m>
                <a:endParaRPr lang="de-DE" sz="175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defRPr/>
                </a:pP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de-DE" dirty="0"/>
                  <a:t>finden weiterer Koeffizienten</a:t>
                </a:r>
                <a:br>
                  <a:rPr lang="de-DE" sz="1400" dirty="0">
                    <a:latin typeface="Courier New" pitchFamily="49" charset="0"/>
                    <a:cs typeface="Courier New" pitchFamily="49" charset="0"/>
                  </a:rPr>
                </a:br>
                <a:endParaRPr lang="de-DE" sz="1400" dirty="0">
                  <a:latin typeface="Courier New" pitchFamily="49" charset="0"/>
                  <a:cs typeface="Courier New" pitchFamily="49" charset="0"/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7692"/>
                <a:ext cx="9417938" cy="4460965"/>
              </a:xfrm>
              <a:prstGeom prst="rect">
                <a:avLst/>
              </a:prstGeom>
              <a:blipFill rotWithShape="1">
                <a:blip r:embed="rId2"/>
                <a:stretch>
                  <a:fillRect l="-388" t="-4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803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-36512" y="1268760"/>
            <a:ext cx="93867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/>
              <a:t>endgültige Regressionstabelle</a:t>
            </a:r>
          </a:p>
          <a:p>
            <a:endParaRPr lang="de-DE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de-DE" sz="1600" dirty="0">
                <a:latin typeface="Courier New" pitchFamily="49" charset="0"/>
                <a:cs typeface="Courier New" pitchFamily="49" charset="0"/>
              </a:rPr>
              <a:t>Selected:  Stau_Borkum-6           -0.229</a:t>
            </a:r>
            <a:br>
              <a:rPr lang="de-DE" sz="1600" dirty="0">
                <a:latin typeface="Courier New" pitchFamily="49" charset="0"/>
                <a:cs typeface="Courier New" pitchFamily="49" charset="0"/>
              </a:rPr>
            </a:br>
            <a:br>
              <a:rPr lang="de-DE" sz="1600" dirty="0">
                <a:latin typeface="Courier New" pitchFamily="49" charset="0"/>
                <a:cs typeface="Courier New" pitchFamily="49" charset="0"/>
              </a:rPr>
            </a:b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  MV    SD 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R_Pd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R_Res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Name                 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dRVI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    Co   </a:t>
            </a: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Wgt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Ctr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-------------------------------------------------------------------------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 5.5  31.5  0.967  0.967  Stau_Borkum-1          93.4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0.92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64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77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36.1  90.6  0.789  0.446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FFCos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**1.5             38.7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0.06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13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12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-2.5  33.5  0.096 -0.200  Rot_1000                4.2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-0.06    -4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 0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 7.3  35.5  0.921  0.085  2D-Model                5.1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0.16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13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14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   5.5  31.5  0.785 -0.129  Stau_Borkum-6           5.5   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-0.10    -7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 -7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-------------------------------------------------------------------------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Const. =   -2.2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#Case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rm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 7831   480  RV(HC) =   97     SD%(8) =  2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de-DE" sz="1600" dirty="0">
                <a:latin typeface="Courier New" pitchFamily="49" charset="0"/>
                <a:cs typeface="Courier New" pitchFamily="49" charset="0"/>
              </a:rPr>
              <a:t>MV(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Pd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) =    5.9   #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pC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eC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  =  7707  7831  E(RVI) =   97     RMSE   =  6.8</a:t>
            </a:r>
            <a:br>
              <a:rPr lang="de-DE" sz="1600" dirty="0">
                <a:latin typeface="Courier New" pitchFamily="49" charset="0"/>
                <a:cs typeface="Courier New" pitchFamily="49" charset="0"/>
              </a:rPr>
            </a:br>
            <a:r>
              <a:rPr lang="de-DE" sz="1600" dirty="0">
                <a:latin typeface="Courier New" pitchFamily="49" charset="0"/>
                <a:cs typeface="Courier New" pitchFamily="49" charset="0"/>
              </a:rPr>
              <a:t>SD(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Pd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) =   36.5   #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pPr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Rj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 =   241     6  </a:t>
            </a:r>
            <a:r>
              <a:rPr lang="de-DE" sz="1600" dirty="0" err="1">
                <a:latin typeface="Courier New" pitchFamily="49" charset="0"/>
                <a:cs typeface="Courier New" pitchFamily="49" charset="0"/>
              </a:rPr>
              <a:t>krit_R</a:t>
            </a:r>
            <a:r>
              <a:rPr lang="de-DE" sz="1600" dirty="0">
                <a:latin typeface="Courier New" pitchFamily="49" charset="0"/>
                <a:cs typeface="Courier New" pitchFamily="49" charset="0"/>
              </a:rPr>
              <a:t> =   0.036  E(RMSI)=  6.78</a:t>
            </a:r>
          </a:p>
          <a:p>
            <a:endParaRPr lang="de-DE" sz="1600" dirty="0">
              <a:latin typeface="Courier New" pitchFamily="49" charset="0"/>
              <a:cs typeface="Courier New" pitchFamily="49" charset="0"/>
            </a:endParaRPr>
          </a:p>
          <a:p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-108520" y="5517232"/>
                <a:ext cx="9185848" cy="921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𝐶𝑢𝑥h𝑎𝑣𝑒𝑛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+1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i="1">
                          <a:latin typeface="Cambria Math"/>
                        </a:rPr>
                        <m:t>= </m:t>
                      </m:r>
                      <m:r>
                        <a:rPr lang="de-DE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−2,2 </m:t>
                      </m:r>
                      <m:r>
                        <a:rPr lang="de-DE" i="1">
                          <a:latin typeface="Cambria Math"/>
                        </a:rPr>
                        <m:t>+ </m:t>
                      </m:r>
                      <m:r>
                        <a:rPr lang="de-DE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0,92</m:t>
                      </m:r>
                      <m:r>
                        <a:rPr lang="de-DE" i="1">
                          <a:latin typeface="Cambria Math"/>
                        </a:rPr>
                        <m:t> ∙ </m:t>
                      </m:r>
                      <m:r>
                        <a:rPr lang="de-DE" i="1">
                          <a:latin typeface="Cambria Math"/>
                        </a:rPr>
                        <m:t>𝑆𝑡𝑎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𝐵𝑜𝑟𝑘𝑢𝑚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−1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r>
                        <a:rPr lang="de-DE" i="1">
                          <a:latin typeface="Cambria Math"/>
                        </a:rPr>
                        <m:t>+ </m:t>
                      </m:r>
                      <m:r>
                        <a:rPr lang="de-DE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0,06</m:t>
                      </m:r>
                      <m:r>
                        <a:rPr lang="de-DE" i="1">
                          <a:latin typeface="Cambria Math"/>
                        </a:rPr>
                        <m:t> ∙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</a:rPr>
                            <m:t>𝐹𝐹𝐶𝑜𝑠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1,5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– </m:t>
                      </m:r>
                      <m:r>
                        <a:rPr lang="de-DE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0,0</m:t>
                      </m:r>
                      <m:r>
                        <a:rPr lang="de-DE" i="1">
                          <a:solidFill>
                            <a:srgbClr val="FF0000"/>
                          </a:solidFill>
                          <a:latin typeface="Cambria Math"/>
                        </a:rPr>
                        <m:t>6</m:t>
                      </m:r>
                      <m:r>
                        <a:rPr lang="de-DE" i="1">
                          <a:latin typeface="Cambria Math"/>
                        </a:rPr>
                        <m:t> ∙ </m:t>
                      </m:r>
                      <m:r>
                        <a:rPr lang="de-DE" i="1">
                          <a:latin typeface="Cambria Math"/>
                        </a:rPr>
                        <m:t>𝑅𝑜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1000</m:t>
                          </m:r>
                        </m:sub>
                      </m:sSub>
                    </m:oMath>
                  </m:oMathPara>
                </a14:m>
                <a:endParaRPr lang="de-DE" i="1" dirty="0">
                  <a:latin typeface="Cambria Math"/>
                </a:endParaRPr>
              </a:p>
              <a:p>
                <a:r>
                  <a:rPr lang="de-DE" b="0" dirty="0"/>
                  <a:t>	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+ 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0,16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∙2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𝐷𝑀𝑜𝑑𝑒𝑙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                − 0,10∙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𝑆𝑡𝑎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𝐵𝑜𝑟𝑘𝑢𝑚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−6</m:t>
                        </m:r>
                      </m:sub>
                    </m:sSub>
                  </m:oMath>
                </a14:m>
                <a:endParaRPr lang="de-DE" i="1" dirty="0">
                  <a:latin typeface="Cambria Math"/>
                </a:endParaRPr>
              </a:p>
              <a:p>
                <a:endParaRPr lang="de-DE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5517232"/>
                <a:ext cx="9185848" cy="921534"/>
              </a:xfrm>
              <a:prstGeom prst="rect">
                <a:avLst/>
              </a:prstGeom>
              <a:blipFill rotWithShape="1">
                <a:blip r:embed="rId2"/>
                <a:stretch>
                  <a:fillRect l="-332" b="-72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751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8" name="Picture 3" descr="cuxh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7641"/>
            <a:ext cx="8534400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93775" y="1382166"/>
            <a:ext cx="401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altLang="de-DE"/>
              <a:t>Eingetretene Scheitelwasserstände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47864" y="1720169"/>
            <a:ext cx="1774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216A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altLang="de-DE" sz="1200"/>
              <a:t>18h-Vorhersage, man.</a:t>
            </a:r>
            <a:endParaRPr lang="de-DE" altLang="de-DE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3471664" y="1979315"/>
            <a:ext cx="1676400" cy="9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570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07504" y="2348880"/>
            <a:ext cx="86044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r>
              <a:rPr lang="de-DE" sz="4000" dirty="0"/>
              <a:t>2000 bis Gegenwart</a:t>
            </a:r>
          </a:p>
          <a:p>
            <a:pPr marL="457200" algn="ctr"/>
            <a:endParaRPr lang="de-DE" sz="4000" dirty="0"/>
          </a:p>
          <a:p>
            <a:pPr marL="1143000" lvl="1" indent="-285750">
              <a:buFontTx/>
              <a:buChar char="-"/>
            </a:pPr>
            <a:r>
              <a:rPr lang="de-DE" sz="2800" dirty="0"/>
              <a:t>wetterturnier.de</a:t>
            </a:r>
          </a:p>
          <a:p>
            <a:pPr marL="1143000" lvl="1" indent="-285750">
              <a:buFontTx/>
              <a:buChar char="-"/>
            </a:pPr>
            <a:r>
              <a:rPr lang="de-DE" sz="2800" dirty="0" err="1"/>
              <a:t>MSwr</a:t>
            </a:r>
            <a:r>
              <a:rPr lang="de-DE" sz="2800" dirty="0"/>
              <a:t>-MOS – Vorhersagen</a:t>
            </a:r>
          </a:p>
          <a:p>
            <a:pPr marL="1143000" lvl="1" indent="-285750">
              <a:buFontTx/>
              <a:buChar char="-"/>
            </a:pPr>
            <a:r>
              <a:rPr lang="de-DE" sz="2800" dirty="0"/>
              <a:t>MOS als </a:t>
            </a:r>
            <a:r>
              <a:rPr lang="de-DE" sz="2800" dirty="0" err="1"/>
              <a:t>NowCast</a:t>
            </a:r>
            <a:r>
              <a:rPr lang="de-DE" sz="2800" dirty="0"/>
              <a:t>-Warnsystem </a:t>
            </a:r>
          </a:p>
        </p:txBody>
      </p:sp>
    </p:spTree>
    <p:extLst>
      <p:ext uri="{BB962C8B-B14F-4D97-AF65-F5344CB8AC3E}">
        <p14:creationId xmlns:p14="http://schemas.microsoft.com/office/powerpoint/2010/main" val="3024203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2253" r="14742" b="16288"/>
          <a:stretch/>
        </p:blipFill>
        <p:spPr bwMode="auto">
          <a:xfrm>
            <a:off x="971600" y="1203940"/>
            <a:ext cx="7158064" cy="496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r="64613" b="87216"/>
          <a:stretch/>
        </p:blipFill>
        <p:spPr bwMode="auto">
          <a:xfrm>
            <a:off x="4788024" y="-27385"/>
            <a:ext cx="4355976" cy="12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t="1649" r="27654" b="50241"/>
          <a:stretch/>
        </p:blipFill>
        <p:spPr bwMode="auto">
          <a:xfrm>
            <a:off x="318070" y="1468008"/>
            <a:ext cx="8537131" cy="443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5868144" y="588277"/>
            <a:ext cx="648072" cy="0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1043608" y="5949280"/>
            <a:ext cx="7086056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3273" b="23986"/>
          <a:stretch/>
        </p:blipFill>
        <p:spPr bwMode="auto">
          <a:xfrm>
            <a:off x="-252536" y="3616124"/>
            <a:ext cx="9616760" cy="326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1134" r="4072" b="30261"/>
          <a:stretch/>
        </p:blipFill>
        <p:spPr bwMode="auto">
          <a:xfrm>
            <a:off x="1043608" y="1203940"/>
            <a:ext cx="6642223" cy="24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9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Knüpffer MOS Stumeta Karlsruhe 25.05.2017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74"/>
            <a:ext cx="9144000" cy="6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6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altLang="de-DE" b="1" dirty="0"/>
              <a:t>Statistische Wettervorhersage ist</a:t>
            </a:r>
          </a:p>
          <a:p>
            <a:endParaRPr lang="de-DE" altLang="de-DE" b="1" dirty="0">
              <a:solidFill>
                <a:srgbClr val="003C6F"/>
              </a:solidFill>
            </a:endParaRPr>
          </a:p>
          <a:p>
            <a:endParaRPr lang="de-DE" altLang="de-DE" b="1" dirty="0">
              <a:solidFill>
                <a:srgbClr val="003C6F"/>
              </a:solidFill>
            </a:endParaRPr>
          </a:p>
          <a:p>
            <a:pPr marL="0" indent="0">
              <a:buNone/>
            </a:pPr>
            <a:r>
              <a:rPr lang="de-DE" altLang="de-DE" dirty="0">
                <a:solidFill>
                  <a:srgbClr val="FF0000"/>
                </a:solidFill>
              </a:rPr>
              <a:t>Induktive Modellierung:</a:t>
            </a:r>
            <a:r>
              <a:rPr lang="de-DE" altLang="de-DE" dirty="0">
                <a:solidFill>
                  <a:srgbClr val="003C6F"/>
                </a:solidFill>
              </a:rPr>
              <a:t> </a:t>
            </a:r>
            <a:r>
              <a:rPr lang="de-DE" altLang="de-DE" dirty="0"/>
              <a:t>Prinzip: ‘Frage die Daten!‘</a:t>
            </a:r>
          </a:p>
          <a:p>
            <a:endParaRPr lang="de-DE" altLang="de-DE" b="1" dirty="0">
              <a:solidFill>
                <a:srgbClr val="003C6F"/>
              </a:solidFill>
            </a:endParaRPr>
          </a:p>
          <a:p>
            <a:endParaRPr lang="de-DE" altLang="de-DE" b="1" dirty="0">
              <a:solidFill>
                <a:srgbClr val="003C6F"/>
              </a:solidFill>
            </a:endParaRPr>
          </a:p>
          <a:p>
            <a:pPr marL="0" indent="0">
              <a:buNone/>
            </a:pPr>
            <a:r>
              <a:rPr lang="de-DE" altLang="de-DE" i="1" dirty="0"/>
              <a:t>im Gegensatz zu der bekannteren </a:t>
            </a:r>
          </a:p>
          <a:p>
            <a:pPr marL="0" indent="0">
              <a:buNone/>
            </a:pPr>
            <a:endParaRPr lang="de-DE" altLang="de-DE" i="1" dirty="0"/>
          </a:p>
          <a:p>
            <a:endParaRPr lang="de-DE" altLang="de-DE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altLang="de-DE" i="1" dirty="0">
                <a:solidFill>
                  <a:srgbClr val="FF0000"/>
                </a:solidFill>
              </a:rPr>
              <a:t>Deduktiven Modellierung </a:t>
            </a:r>
            <a:r>
              <a:rPr lang="de-DE" altLang="de-DE" i="1" dirty="0"/>
              <a:t>= ‘Axiomatische Methode‘</a:t>
            </a:r>
          </a:p>
          <a:p>
            <a:pPr marL="0" indent="0">
              <a:buNone/>
            </a:pPr>
            <a:r>
              <a:rPr lang="de-DE" altLang="de-DE" i="1" dirty="0"/>
              <a:t>                   (‘Axiome‘ hier = Gesetze der Physik) 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38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7" name="Picture 7" descr="http://www.mswr.de/intern/mswrmos/dias/forecastdia_1014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b="48215"/>
          <a:stretch>
            <a:fillRect/>
          </a:stretch>
        </p:blipFill>
        <p:spPr bwMode="auto">
          <a:xfrm>
            <a:off x="2483768" y="1232747"/>
            <a:ext cx="6624736" cy="49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876" y="1268760"/>
            <a:ext cx="251293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00" b="1" dirty="0" err="1"/>
              <a:t>MSwr</a:t>
            </a:r>
            <a:r>
              <a:rPr lang="de-DE" sz="1700" b="1" dirty="0"/>
              <a:t>-MOS Vorhersage</a:t>
            </a:r>
          </a:p>
          <a:p>
            <a:r>
              <a:rPr lang="de-DE" sz="1700" b="1" dirty="0"/>
              <a:t>für Hamburg, ausgegeben</a:t>
            </a:r>
          </a:p>
          <a:p>
            <a:r>
              <a:rPr lang="de-DE" sz="1700" b="1" dirty="0"/>
              <a:t>am 25. März 2008</a:t>
            </a:r>
          </a:p>
        </p:txBody>
      </p:sp>
    </p:spTree>
    <p:extLst>
      <p:ext uri="{BB962C8B-B14F-4D97-AF65-F5344CB8AC3E}">
        <p14:creationId xmlns:p14="http://schemas.microsoft.com/office/powerpoint/2010/main" val="2827502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7" name="Picture 2" descr="http://www.mswr.de/intern/mswrmos/dias/forecastdia_1014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52116" r="-100" b="1325"/>
          <a:stretch/>
        </p:blipFill>
        <p:spPr bwMode="auto">
          <a:xfrm>
            <a:off x="2195736" y="1249432"/>
            <a:ext cx="6933587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876" y="1268760"/>
            <a:ext cx="251293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00" b="1" dirty="0" err="1"/>
              <a:t>MSwr</a:t>
            </a:r>
            <a:r>
              <a:rPr lang="de-DE" sz="1700" b="1" dirty="0"/>
              <a:t>-MOS Vorhersage</a:t>
            </a:r>
          </a:p>
          <a:p>
            <a:r>
              <a:rPr lang="de-DE" sz="1700" b="1" dirty="0"/>
              <a:t>für Hamburg, ausgegeben</a:t>
            </a:r>
          </a:p>
          <a:p>
            <a:r>
              <a:rPr lang="de-DE" sz="1700" b="1" dirty="0"/>
              <a:t>am 25. März 2008</a:t>
            </a:r>
          </a:p>
        </p:txBody>
      </p:sp>
    </p:spTree>
    <p:extLst>
      <p:ext uri="{BB962C8B-B14F-4D97-AF65-F5344CB8AC3E}">
        <p14:creationId xmlns:p14="http://schemas.microsoft.com/office/powerpoint/2010/main" val="767819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7" name="Picture 2" descr="http://www.mswr.de/intern/mswrmos/dias/forecastdia2_1014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49074"/>
          <a:stretch>
            <a:fillRect/>
          </a:stretch>
        </p:blipFill>
        <p:spPr bwMode="auto">
          <a:xfrm>
            <a:off x="2411760" y="1268760"/>
            <a:ext cx="6741163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876" y="1268760"/>
            <a:ext cx="251293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00" b="1" dirty="0" err="1"/>
              <a:t>MSwr</a:t>
            </a:r>
            <a:r>
              <a:rPr lang="de-DE" sz="1700" b="1" dirty="0"/>
              <a:t>-MOS Vorhersage</a:t>
            </a:r>
          </a:p>
          <a:p>
            <a:r>
              <a:rPr lang="de-DE" sz="1700" b="1" dirty="0"/>
              <a:t>für Hamburg, ausgegeben</a:t>
            </a:r>
          </a:p>
          <a:p>
            <a:r>
              <a:rPr lang="de-DE" sz="1700" b="1" dirty="0"/>
              <a:t>am 25. März 2008</a:t>
            </a:r>
          </a:p>
        </p:txBody>
      </p:sp>
    </p:spTree>
    <p:extLst>
      <p:ext uri="{BB962C8B-B14F-4D97-AF65-F5344CB8AC3E}">
        <p14:creationId xmlns:p14="http://schemas.microsoft.com/office/powerpoint/2010/main" val="1000997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8" name="Grafik 10" descr="wwl_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1214438"/>
            <a:ext cx="392906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4" descr="wwl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214438"/>
            <a:ext cx="48339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2" descr="wwl_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14438"/>
            <a:ext cx="378618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100460" y="488866"/>
            <a:ext cx="5150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b="1" dirty="0"/>
              <a:t>Interpolations-MOS für den 20.04.2005 13 UTC</a:t>
            </a:r>
          </a:p>
        </p:txBody>
      </p:sp>
    </p:spTree>
    <p:extLst>
      <p:ext uri="{BB962C8B-B14F-4D97-AF65-F5344CB8AC3E}">
        <p14:creationId xmlns:p14="http://schemas.microsoft.com/office/powerpoint/2010/main" val="75958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11" name="Grafik 10" descr="wws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214438"/>
            <a:ext cx="521493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6" descr="wws_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0" y="1214438"/>
            <a:ext cx="42862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7" descr="wws_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14438"/>
            <a:ext cx="39624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4100460" y="488866"/>
            <a:ext cx="5150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b="1" dirty="0"/>
              <a:t>Interpolations-MOS für den 20.04.2005 13 UTC</a:t>
            </a:r>
          </a:p>
        </p:txBody>
      </p:sp>
    </p:spTree>
    <p:extLst>
      <p:ext uri="{BB962C8B-B14F-4D97-AF65-F5344CB8AC3E}">
        <p14:creationId xmlns:p14="http://schemas.microsoft.com/office/powerpoint/2010/main" val="604179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11" name="Picture 3" descr="C:\Users\klaus\Desktop\MOS-Animation\warnmos200606280600_ww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80" y="1268760"/>
            <a:ext cx="3710980" cy="49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1556792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/>
              <a:t>WarnMOS</a:t>
            </a:r>
            <a:endParaRPr lang="de-DE" sz="3000" dirty="0"/>
          </a:p>
          <a:p>
            <a:endParaRPr lang="de-DE" sz="3000" dirty="0"/>
          </a:p>
          <a:p>
            <a:r>
              <a:rPr lang="de-DE" sz="2000" dirty="0"/>
              <a:t>Stündliche Gewitterwahrscheinlichkeit</a:t>
            </a:r>
          </a:p>
          <a:p>
            <a:endParaRPr lang="de-DE" sz="2000" dirty="0"/>
          </a:p>
          <a:p>
            <a:r>
              <a:rPr lang="de-DE" sz="2000" dirty="0"/>
              <a:t>28. Juni 2006</a:t>
            </a:r>
          </a:p>
          <a:p>
            <a:endParaRPr lang="de-DE" sz="2000" dirty="0"/>
          </a:p>
          <a:p>
            <a:r>
              <a:rPr lang="de-DE" sz="2000" dirty="0"/>
              <a:t>12h-Vorhersage</a:t>
            </a:r>
          </a:p>
        </p:txBody>
      </p:sp>
    </p:spTree>
    <p:extLst>
      <p:ext uri="{BB962C8B-B14F-4D97-AF65-F5344CB8AC3E}">
        <p14:creationId xmlns:p14="http://schemas.microsoft.com/office/powerpoint/2010/main" val="971159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8" name="Picture 2" descr="C:\Users\klaus\Desktop\MOS-Animation\bmos200606280500_iso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64" y="1124744"/>
            <a:ext cx="4087912" cy="510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79512" y="1556792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/>
              <a:t>BlitzMOS</a:t>
            </a:r>
            <a:endParaRPr lang="de-DE" sz="3000" dirty="0"/>
          </a:p>
          <a:p>
            <a:endParaRPr lang="de-DE" sz="3000" dirty="0"/>
          </a:p>
          <a:p>
            <a:r>
              <a:rPr lang="de-DE" sz="2000" dirty="0"/>
              <a:t>Wahrscheinlichkeit isolierter Gewitter mit mehr als 10 Blitze pro 15 min im 27x27 Gitter</a:t>
            </a:r>
          </a:p>
          <a:p>
            <a:endParaRPr lang="de-DE" sz="2000" dirty="0"/>
          </a:p>
          <a:p>
            <a:r>
              <a:rPr lang="de-DE" sz="2000" dirty="0"/>
              <a:t>28. Juni 2006</a:t>
            </a:r>
          </a:p>
          <a:p>
            <a:endParaRPr lang="de-DE" sz="2000" dirty="0"/>
          </a:p>
          <a:p>
            <a:r>
              <a:rPr lang="de-DE" sz="2000" dirty="0"/>
              <a:t>3h-Vorhersage</a:t>
            </a:r>
          </a:p>
        </p:txBody>
      </p:sp>
    </p:spTree>
    <p:extLst>
      <p:ext uri="{BB962C8B-B14F-4D97-AF65-F5344CB8AC3E}">
        <p14:creationId xmlns:p14="http://schemas.microsoft.com/office/powerpoint/2010/main" val="2803698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7" name="Picture 7" descr="cellinfo_200606211700.png                                      0011E35EPB_JAN                         C459890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43" y="1196752"/>
            <a:ext cx="6259513" cy="508476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79512" y="1593374"/>
            <a:ext cx="20162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/>
              <a:t>ZellMOS</a:t>
            </a:r>
            <a:endParaRPr lang="de-DE" sz="3000" dirty="0"/>
          </a:p>
          <a:p>
            <a:endParaRPr lang="de-DE" sz="3000" dirty="0"/>
          </a:p>
          <a:p>
            <a:r>
              <a:rPr lang="de-DE" sz="2400" dirty="0"/>
              <a:t>21. Juni 2006</a:t>
            </a:r>
          </a:p>
          <a:p>
            <a:endParaRPr lang="de-DE" sz="2400" dirty="0"/>
          </a:p>
          <a:p>
            <a:r>
              <a:rPr lang="de-DE" sz="2400" dirty="0"/>
              <a:t>17 UTC</a:t>
            </a:r>
          </a:p>
        </p:txBody>
      </p:sp>
    </p:spTree>
    <p:extLst>
      <p:ext uri="{BB962C8B-B14F-4D97-AF65-F5344CB8AC3E}">
        <p14:creationId xmlns:p14="http://schemas.microsoft.com/office/powerpoint/2010/main" val="2199897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0 </a:t>
            </a:r>
            <a:r>
              <a:rPr lang="de-DE" sz="1400" b="1" dirty="0" err="1"/>
              <a:t>Introduction</a:t>
            </a:r>
            <a:endParaRPr lang="de-DE" sz="1400" b="1" dirty="0"/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39552" y="1398222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Hail</a:t>
            </a:r>
            <a:r>
              <a:rPr lang="is-IS" sz="1800" b="1" dirty="0"/>
              <a:t>…			   Protection...	    	     Simply</a:t>
            </a:r>
          </a:p>
          <a:p>
            <a:r>
              <a:rPr lang="is-IS" sz="1800" b="1" dirty="0"/>
              <a:t>							     automatic!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pic>
        <p:nvPicPr>
          <p:cNvPr id="11" name="Bild 10" descr="Bildschirmfoto 2017-04-07 um 15.39.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09120"/>
            <a:ext cx="1152128" cy="75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Bild 11" descr="Bildschirmfoto 2017-04-07 um 15.51.1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11882" r="3086" b="19477"/>
          <a:stretch/>
        </p:blipFill>
        <p:spPr>
          <a:xfrm>
            <a:off x="3635896" y="5517232"/>
            <a:ext cx="1908000" cy="67455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3" name="Bild 12" descr="Bildschirmfoto 2017-04-07 um 15.51.3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9630"/>
          <a:stretch/>
        </p:blipFill>
        <p:spPr>
          <a:xfrm>
            <a:off x="6228184" y="5445224"/>
            <a:ext cx="2376264" cy="6876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Bild 13" descr="mswrlog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5387"/>
            <a:ext cx="2448272" cy="6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 14" descr="GM_Logo_RGB_15120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27956"/>
            <a:ext cx="2448272" cy="619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Pfeil nach rechts 15"/>
          <p:cNvSpPr/>
          <p:nvPr/>
        </p:nvSpPr>
        <p:spPr bwMode="auto">
          <a:xfrm>
            <a:off x="3059832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>
            <a:off x="5724128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" name="Bild 19" descr="Bildschirmfoto 2017-04-07 um 15.57.3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3139" r="3921" b="1115"/>
          <a:stretch/>
        </p:blipFill>
        <p:spPr>
          <a:xfrm>
            <a:off x="539552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Bild 20" descr="cellmos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63" r="15793" b="1123"/>
          <a:stretch/>
        </p:blipFill>
        <p:spPr>
          <a:xfrm>
            <a:off x="3563888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Bild 21" descr="Bildschirmfoto 2017-04-07 um 16.08.0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60848"/>
            <a:ext cx="2134636" cy="18448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Bild 18" descr="Bildschirmfoto 2017-04-07 um 15.57.13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276" r="2451" b="1455"/>
          <a:stretch/>
        </p:blipFill>
        <p:spPr>
          <a:xfrm>
            <a:off x="1043608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Bild 17" descr="Bildschirmfoto 2017-04-07 um 15.56.41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11160" b="5516"/>
          <a:stretch/>
        </p:blipFill>
        <p:spPr>
          <a:xfrm>
            <a:off x="3995936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Pfeil nach rechts 22"/>
          <p:cNvSpPr/>
          <p:nvPr/>
        </p:nvSpPr>
        <p:spPr bwMode="auto">
          <a:xfrm>
            <a:off x="2771800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>
            <a:off x="5724128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Textfeld 1"/>
          <p:cNvSpPr txBox="1">
            <a:spLocks noChangeArrowheads="1"/>
          </p:cNvSpPr>
          <p:nvPr/>
        </p:nvSpPr>
        <p:spPr bwMode="auto">
          <a:xfrm>
            <a:off x="510046" y="1130008"/>
            <a:ext cx="81597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300" b="1" dirty="0"/>
              <a:t>Adoption </a:t>
            </a:r>
            <a:r>
              <a:rPr lang="de-DE" sz="2300" b="1" dirty="0" err="1"/>
              <a:t>of</a:t>
            </a:r>
            <a:r>
              <a:rPr lang="de-DE" sz="2300" b="1" dirty="0"/>
              <a:t> </a:t>
            </a:r>
            <a:r>
              <a:rPr lang="de-DE" sz="2300" b="1" dirty="0" err="1"/>
              <a:t>MSwr-CellMOS</a:t>
            </a:r>
            <a:r>
              <a:rPr lang="de-DE" sz="2300" b="1" dirty="0"/>
              <a:t> </a:t>
            </a:r>
            <a:r>
              <a:rPr lang="de-DE" sz="2300" b="1" dirty="0" err="1"/>
              <a:t>for</a:t>
            </a:r>
            <a:r>
              <a:rPr lang="de-DE" sz="2300" b="1" dirty="0"/>
              <a:t> </a:t>
            </a:r>
            <a:r>
              <a:rPr lang="de-DE" sz="2300" b="1" dirty="0" err="1"/>
              <a:t>Hail</a:t>
            </a:r>
            <a:r>
              <a:rPr lang="de-DE" sz="2300" b="1" dirty="0"/>
              <a:t> Alarm in </a:t>
            </a:r>
            <a:r>
              <a:rPr lang="de-DE" sz="2300" b="1" dirty="0" err="1"/>
              <a:t>Switzerland</a:t>
            </a:r>
            <a:endParaRPr lang="de-DE" sz="2300" b="1" dirty="0"/>
          </a:p>
        </p:txBody>
      </p:sp>
      <p:sp>
        <p:nvSpPr>
          <p:cNvPr id="26" name="Textfeld 1"/>
          <p:cNvSpPr txBox="1">
            <a:spLocks noChangeArrowheads="1"/>
          </p:cNvSpPr>
          <p:nvPr/>
        </p:nvSpPr>
        <p:spPr bwMode="auto">
          <a:xfrm>
            <a:off x="539552" y="4355812"/>
            <a:ext cx="7236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 b="1" dirty="0" err="1"/>
              <a:t>Contributors</a:t>
            </a:r>
            <a:endParaRPr lang="de-DE" sz="1800" b="1" dirty="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381000" y="4365104"/>
            <a:ext cx="8382000" cy="0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pic>
        <p:nvPicPr>
          <p:cNvPr id="2" name="Bild 1" descr="Bildschirmfoto 2017-04-11 um 16.31.01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2008" r="12592" b="12343"/>
          <a:stretch/>
        </p:blipFill>
        <p:spPr>
          <a:xfrm>
            <a:off x="6228184" y="4581128"/>
            <a:ext cx="2365483" cy="864096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8" name="Pfeil nach rechts 27"/>
          <p:cNvSpPr/>
          <p:nvPr/>
        </p:nvSpPr>
        <p:spPr bwMode="auto">
          <a:xfrm rot="5400000">
            <a:off x="4355976" y="5157192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641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1.3.2 </a:t>
            </a:r>
            <a:r>
              <a:rPr lang="de-DE" sz="1400" b="1" dirty="0" err="1"/>
              <a:t>MSwr-CellMOS</a:t>
            </a:r>
            <a:r>
              <a:rPr lang="de-DE" sz="1400" b="1" dirty="0"/>
              <a:t> (SRF/VKF)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91754" y="1217791"/>
            <a:ext cx="806489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b="1" dirty="0"/>
              <a:t>Adoption of </a:t>
            </a:r>
            <a:r>
              <a:rPr lang="en-US" sz="2300" b="1" dirty="0" err="1"/>
              <a:t>MSwr</a:t>
            </a:r>
            <a:r>
              <a:rPr lang="en-US" sz="2300" b="1" dirty="0"/>
              <a:t>-CellMOS for Hail Alarm in Switzerland</a:t>
            </a:r>
          </a:p>
          <a:p>
            <a:endParaRPr lang="en-US" b="1" dirty="0"/>
          </a:p>
          <a:p>
            <a:r>
              <a:rPr lang="en-US" b="1" dirty="0"/>
              <a:t>Case example</a:t>
            </a:r>
          </a:p>
          <a:p>
            <a:r>
              <a:rPr lang="en-US" sz="2000" b="1" dirty="0"/>
              <a:t>May 10th 2016, Canton: Jura</a:t>
            </a:r>
          </a:p>
        </p:txBody>
      </p:sp>
      <p:pic>
        <p:nvPicPr>
          <p:cNvPr id="10" name="Bild 9" descr="Bildschirmfoto 2017-04-07 um 18.33.4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8840"/>
            <a:ext cx="2880320" cy="3839049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5134443" y="5877272"/>
            <a:ext cx="325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>
                <a:solidFill>
                  <a:schemeClr val="bg1">
                    <a:lumMod val="50000"/>
                  </a:schemeClr>
                </a:solidFill>
              </a:rPr>
              <a:t>Image source: www.20min.ch</a:t>
            </a:r>
          </a:p>
        </p:txBody>
      </p:sp>
      <p:pic>
        <p:nvPicPr>
          <p:cNvPr id="3" name="Bild 2" descr="Bildschirmfoto 2017-04-08 um 10.07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4046654" cy="289234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18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de-DE" dirty="0"/>
              <a:t>Vor 1990</a:t>
            </a:r>
          </a:p>
        </p:txBody>
      </p:sp>
    </p:spTree>
    <p:extLst>
      <p:ext uri="{BB962C8B-B14F-4D97-AF65-F5344CB8AC3E}">
        <p14:creationId xmlns:p14="http://schemas.microsoft.com/office/powerpoint/2010/main" val="1868127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740702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17684" y="188035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1.3.2 </a:t>
            </a:r>
            <a:r>
              <a:rPr lang="de-DE" sz="1400" b="1" dirty="0" err="1"/>
              <a:t>MSwr-CellMOS</a:t>
            </a:r>
            <a:r>
              <a:rPr lang="de-DE" sz="1400" b="1" dirty="0"/>
              <a:t> (SRF/VKF)</a:t>
            </a: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3131840" y="256490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	ESWD Hail Reports</a:t>
            </a:r>
          </a:p>
        </p:txBody>
      </p:sp>
      <p:sp>
        <p:nvSpPr>
          <p:cNvPr id="12" name="Gleichschenkliges Dreieck 11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475656" y="2132856"/>
            <a:ext cx="172819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16:45 UTC, 1.5 cm</a:t>
            </a: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/>
              <a:t>MSwr</a:t>
            </a:r>
            <a:r>
              <a:rPr lang="en-US" sz="2000" b="1" dirty="0"/>
              <a:t>-CellMOS Hail Forecast</a:t>
            </a:r>
          </a:p>
          <a:p>
            <a:r>
              <a:rPr lang="en-US" sz="2000" b="1" dirty="0"/>
              <a:t>Full Run 16:20 UTC (0 – 120 min)</a:t>
            </a:r>
          </a:p>
        </p:txBody>
      </p:sp>
      <p:sp>
        <p:nvSpPr>
          <p:cNvPr id="16" name="Gleichschenkliges Dreieck 15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17:10 UTC, 3 cm</a:t>
            </a:r>
          </a:p>
        </p:txBody>
      </p:sp>
      <p:sp>
        <p:nvSpPr>
          <p:cNvPr id="18" name="Textfeld 1"/>
          <p:cNvSpPr txBox="1">
            <a:spLocks noChangeArrowheads="1"/>
          </p:cNvSpPr>
          <p:nvPr/>
        </p:nvSpPr>
        <p:spPr bwMode="auto">
          <a:xfrm>
            <a:off x="6084168" y="2924944"/>
            <a:ext cx="2418538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>
                <a:solidFill>
                  <a:schemeClr val="bg1"/>
                </a:solidFill>
              </a:rPr>
              <a:t>Prob</a:t>
            </a:r>
            <a:r>
              <a:rPr lang="en-US" sz="1400" dirty="0">
                <a:solidFill>
                  <a:schemeClr val="bg1"/>
                </a:solidFill>
              </a:rPr>
              <a:t> Hail &gt; 15mm / 120min</a:t>
            </a: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Radar Refl. 16:20 UTC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7594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8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1.3.2 </a:t>
            </a:r>
            <a:r>
              <a:rPr lang="de-DE" sz="1400" b="1" dirty="0" err="1"/>
              <a:t>MSwr-CellMOS</a:t>
            </a:r>
            <a:r>
              <a:rPr lang="de-DE" sz="1400" b="1" dirty="0"/>
              <a:t> (SRF/VKF)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/>
              <a:t>MSwr</a:t>
            </a:r>
            <a:r>
              <a:rPr lang="en-US" sz="2000" b="1" dirty="0"/>
              <a:t>-CellMOS Hail Forecast</a:t>
            </a:r>
          </a:p>
          <a:p>
            <a:r>
              <a:rPr lang="en-US" sz="2000" b="1" dirty="0"/>
              <a:t>Run 16:20 UTC + 45 min / 17:05 UTC</a:t>
            </a:r>
          </a:p>
        </p:txBody>
      </p:sp>
      <p:sp>
        <p:nvSpPr>
          <p:cNvPr id="11" name="Gleichschenkliges Dreieck 10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17:10 UTC, 3 cm</a:t>
            </a:r>
          </a:p>
        </p:txBody>
      </p:sp>
      <p:pic>
        <p:nvPicPr>
          <p:cNvPr id="16" name="Bild 15" descr="Bildschirmfoto 2017-04-07 um 18.33.4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9491"/>
            <a:ext cx="1584176" cy="2111477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0" name="Textfeld 1"/>
          <p:cNvSpPr txBox="1">
            <a:spLocks noChangeArrowheads="1"/>
          </p:cNvSpPr>
          <p:nvPr/>
        </p:nvSpPr>
        <p:spPr bwMode="auto">
          <a:xfrm>
            <a:off x="6355266" y="2924944"/>
            <a:ext cx="2147440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>
                <a:solidFill>
                  <a:schemeClr val="bg1"/>
                </a:solidFill>
              </a:rPr>
              <a:t>Prob</a:t>
            </a:r>
            <a:r>
              <a:rPr lang="en-US" sz="1400" dirty="0">
                <a:solidFill>
                  <a:schemeClr val="bg1"/>
                </a:solidFill>
              </a:rPr>
              <a:t> Hail &gt; 15mm / 5min</a:t>
            </a:r>
          </a:p>
        </p:txBody>
      </p: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Radar Refl. 16:20 UTC</a:t>
            </a: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	ESWD Hail Reports</a:t>
            </a:r>
          </a:p>
        </p:txBody>
      </p:sp>
      <p:sp>
        <p:nvSpPr>
          <p:cNvPr id="13" name="Gleichschenkliges Dreieck 12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324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9512" y="29969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de-DE" dirty="0"/>
              <a:t>Zusammenfassung und Ausblick</a:t>
            </a:r>
          </a:p>
        </p:txBody>
      </p:sp>
    </p:spTree>
    <p:extLst>
      <p:ext uri="{BB962C8B-B14F-4D97-AF65-F5344CB8AC3E}">
        <p14:creationId xmlns:p14="http://schemas.microsoft.com/office/powerpoint/2010/main" val="1649762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u="sng" dirty="0"/>
              <a:t>Zusammenfassung und Ausblick</a:t>
            </a:r>
          </a:p>
          <a:p>
            <a:pPr marL="0" indent="0">
              <a:buNone/>
            </a:pPr>
            <a:endParaRPr lang="de-DE" altLang="de-DE" u="sng" dirty="0"/>
          </a:p>
          <a:p>
            <a:r>
              <a:rPr lang="de-DE" sz="2400" dirty="0"/>
              <a:t>MOS reduziert seit ca. 20 Jahren ca. 50% der Fehlervarianz der numerischen Vorhersagemodelle</a:t>
            </a:r>
          </a:p>
          <a:p>
            <a:endParaRPr lang="de-DE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/>
              <a:t>Modelle werden besser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/>
              <a:t>MOS-Verfahren werden besser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/>
              <a:t>die 50% bleiben...(?)</a:t>
            </a:r>
            <a:endParaRPr lang="de-DE" alt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84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46" y="3152820"/>
            <a:ext cx="3220260" cy="30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9" y="2727416"/>
            <a:ext cx="3209655" cy="347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176" y="1196752"/>
            <a:ext cx="8579296" cy="864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altLang="de-DE" sz="2000" dirty="0"/>
              <a:t>„The MOS </a:t>
            </a:r>
            <a:r>
              <a:rPr lang="de-DE" altLang="de-DE" sz="2000" dirty="0" err="1"/>
              <a:t>technique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, in </a:t>
            </a:r>
            <a:r>
              <a:rPr lang="de-DE" altLang="de-DE" sz="2000" dirty="0" err="1"/>
              <a:t>effect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determination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weather-related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statistics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 </a:t>
            </a:r>
            <a:r>
              <a:rPr lang="de-DE" altLang="de-DE" sz="2000" dirty="0" err="1"/>
              <a:t>numerical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model</a:t>
            </a:r>
            <a:r>
              <a:rPr lang="de-DE" altLang="de-DE" sz="2000" dirty="0"/>
              <a:t>.“ </a:t>
            </a:r>
            <a:r>
              <a:rPr lang="en-US" sz="1600" i="1" dirty="0" err="1"/>
              <a:t>Glahn</a:t>
            </a:r>
            <a:r>
              <a:rPr lang="en-US" sz="1600" i="1" dirty="0"/>
              <a:t>, H.R., Lowry, D.A.: The use of model output statistics (MOS) in objective</a:t>
            </a:r>
            <a:br>
              <a:rPr lang="en-US" sz="1600" i="1" dirty="0"/>
            </a:br>
            <a:r>
              <a:rPr lang="en-US" sz="1600" i="1" dirty="0"/>
              <a:t> weather forecasting, J. Appl. Meteor., 11(1972),1203-1211</a:t>
            </a:r>
            <a:endParaRPr lang="de-DE" altLang="de-DE" sz="1600" i="1" dirty="0"/>
          </a:p>
          <a:p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3491880" y="1988840"/>
            <a:ext cx="2376264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regression</a:t>
            </a:r>
            <a:endParaRPr lang="de-DE" dirty="0"/>
          </a:p>
          <a:p>
            <a:pPr algn="ctr"/>
            <a:r>
              <a:rPr lang="de-DE" dirty="0" err="1"/>
              <a:t>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-180528" y="2406394"/>
                <a:ext cx="3879974" cy="3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𝑌</m:t>
                          </m:r>
                        </m:e>
                      </m:acc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2406394"/>
                <a:ext cx="3879974" cy="34522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508104" y="1916832"/>
                <a:ext cx="3672408" cy="9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𝑅𝑉</m:t>
                      </m:r>
                      <m:r>
                        <a:rPr lang="de-DE" sz="1600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600" i="1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6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de-DE" sz="16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16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6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de-DE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600" i="1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6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de-DE" sz="16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16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de-DE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916832"/>
                <a:ext cx="3672408" cy="9145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3491880" y="3501008"/>
            <a:ext cx="2376264" cy="13681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precipitaion</a:t>
            </a: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347864" y="3440466"/>
            <a:ext cx="2606482" cy="150070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539552" y="3512474"/>
            <a:ext cx="2376264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surface</a:t>
            </a:r>
            <a:r>
              <a:rPr lang="de-DE" dirty="0"/>
              <a:t> wind</a:t>
            </a:r>
          </a:p>
        </p:txBody>
      </p:sp>
      <p:sp>
        <p:nvSpPr>
          <p:cNvPr id="15" name="Ellipse 14"/>
          <p:cNvSpPr/>
          <p:nvPr/>
        </p:nvSpPr>
        <p:spPr>
          <a:xfrm>
            <a:off x="6372200" y="3470145"/>
            <a:ext cx="2376264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amount</a:t>
            </a:r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1907704" y="4849274"/>
            <a:ext cx="2376264" cy="13681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precipitaion</a:t>
            </a:r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5086480" y="4837350"/>
            <a:ext cx="2376264" cy="136815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conditional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frozen</a:t>
            </a:r>
            <a:r>
              <a:rPr lang="de-DE" dirty="0"/>
              <a:t> </a:t>
            </a:r>
            <a:r>
              <a:rPr lang="de-DE" dirty="0" err="1"/>
              <a:t>precipitation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472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0" grpId="1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67544" y="1412777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2800" u="sng" dirty="0"/>
              <a:t>Ab 1990:</a:t>
            </a:r>
          </a:p>
          <a:p>
            <a:endParaRPr lang="de-DE" altLang="de-DE" b="1" dirty="0">
              <a:solidFill>
                <a:srgbClr val="003C6F"/>
              </a:solidFill>
            </a:endParaRPr>
          </a:p>
          <a:p>
            <a:r>
              <a:rPr lang="de-DE" altLang="de-DE" b="1" dirty="0"/>
              <a:t>MOS-Gleichung für die Windgeschwindigkeit an der Station: Nordsee Plattform K13</a:t>
            </a:r>
          </a:p>
          <a:p>
            <a:endParaRPr lang="de-DE" altLang="de-DE" sz="1200" b="1" dirty="0"/>
          </a:p>
          <a:p>
            <a:r>
              <a:rPr lang="de-DE" altLang="de-DE" b="1" dirty="0">
                <a:latin typeface="Courier New" pitchFamily="49" charset="0"/>
              </a:rPr>
              <a:t>-------------------------------------------</a:t>
            </a:r>
          </a:p>
          <a:p>
            <a:r>
              <a:rPr lang="de-DE" altLang="de-DE" b="1" dirty="0" err="1">
                <a:latin typeface="Courier New" pitchFamily="49" charset="0"/>
              </a:rPr>
              <a:t>Structure</a:t>
            </a:r>
            <a:r>
              <a:rPr lang="de-DE" altLang="de-DE" b="1" dirty="0">
                <a:latin typeface="Courier New" pitchFamily="49" charset="0"/>
              </a:rPr>
              <a:t>:</a:t>
            </a:r>
          </a:p>
          <a:p>
            <a:endParaRPr lang="de-DE" altLang="de-DE" b="1" dirty="0">
              <a:latin typeface="Courier New" pitchFamily="49" charset="0"/>
            </a:endParaRPr>
          </a:p>
          <a:p>
            <a:r>
              <a:rPr lang="de-DE" altLang="de-DE" b="1" dirty="0">
                <a:latin typeface="Courier New" pitchFamily="49" charset="0"/>
              </a:rPr>
              <a:t>   FF(</a:t>
            </a:r>
            <a:r>
              <a:rPr lang="de-DE" altLang="de-DE" b="1" dirty="0" err="1">
                <a:latin typeface="Courier New" pitchFamily="49" charset="0"/>
              </a:rPr>
              <a:t>T+dt</a:t>
            </a:r>
            <a:r>
              <a:rPr lang="de-DE" altLang="de-DE" b="1" dirty="0">
                <a:latin typeface="Courier New" pitchFamily="49" charset="0"/>
              </a:rPr>
              <a:t>) = </a:t>
            </a:r>
            <a:r>
              <a:rPr lang="de-DE" altLang="de-DE" b="1" dirty="0" err="1">
                <a:latin typeface="Courier New" pitchFamily="49" charset="0"/>
              </a:rPr>
              <a:t>Const</a:t>
            </a:r>
            <a:r>
              <a:rPr lang="de-DE" altLang="de-DE" b="1" dirty="0">
                <a:latin typeface="Courier New" pitchFamily="49" charset="0"/>
              </a:rPr>
              <a:t> + </a:t>
            </a:r>
            <a:r>
              <a:rPr lang="de-DE" altLang="de-DE" b="1" dirty="0" err="1">
                <a:latin typeface="Courier New" pitchFamily="49" charset="0"/>
              </a:rPr>
              <a:t>Coeff</a:t>
            </a:r>
            <a:r>
              <a:rPr lang="de-DE" altLang="de-DE" b="1" dirty="0">
                <a:latin typeface="Courier New" pitchFamily="49" charset="0"/>
              </a:rPr>
              <a:t> * FF_1000(</a:t>
            </a:r>
            <a:r>
              <a:rPr lang="de-DE" altLang="de-DE" b="1" dirty="0" err="1">
                <a:latin typeface="Courier New" pitchFamily="49" charset="0"/>
              </a:rPr>
              <a:t>T+dT</a:t>
            </a:r>
            <a:r>
              <a:rPr lang="de-DE" altLang="de-DE" b="1" dirty="0">
                <a:latin typeface="Courier New" pitchFamily="49" charset="0"/>
              </a:rPr>
              <a:t>)</a:t>
            </a:r>
          </a:p>
          <a:p>
            <a:r>
              <a:rPr lang="de-DE" altLang="de-DE" i="1" dirty="0">
                <a:latin typeface="Courier New" pitchFamily="49" charset="0"/>
              </a:rPr>
              <a:t>-</a:t>
            </a:r>
            <a:r>
              <a:rPr lang="de-DE" altLang="de-DE" i="1" dirty="0" err="1">
                <a:latin typeface="Courier New" pitchFamily="49" charset="0"/>
              </a:rPr>
              <a:t>Predictand</a:t>
            </a:r>
            <a:r>
              <a:rPr lang="de-DE" altLang="de-DE" i="1" dirty="0">
                <a:latin typeface="Courier New" pitchFamily="49" charset="0"/>
              </a:rPr>
              <a:t>-                    -</a:t>
            </a:r>
            <a:r>
              <a:rPr lang="de-DE" altLang="de-DE" i="1" dirty="0" err="1">
                <a:latin typeface="Courier New" pitchFamily="49" charset="0"/>
              </a:rPr>
              <a:t>Predictor</a:t>
            </a:r>
            <a:r>
              <a:rPr lang="de-DE" altLang="de-DE" i="1" dirty="0">
                <a:latin typeface="Courier New" pitchFamily="49" charset="0"/>
              </a:rPr>
              <a:t>-</a:t>
            </a:r>
          </a:p>
          <a:p>
            <a:r>
              <a:rPr lang="de-DE" altLang="de-DE" b="1" dirty="0">
                <a:latin typeface="Courier New" pitchFamily="49" charset="0"/>
              </a:rPr>
              <a:t>-------------------------------------------</a:t>
            </a:r>
          </a:p>
          <a:p>
            <a:endParaRPr lang="de-DE" altLang="de-DE" b="1" dirty="0">
              <a:latin typeface="Courier New" pitchFamily="49" charset="0"/>
            </a:endParaRPr>
          </a:p>
          <a:p>
            <a:r>
              <a:rPr lang="de-DE" altLang="de-DE" b="1" dirty="0">
                <a:latin typeface="Courier New" pitchFamily="49" charset="0"/>
              </a:rPr>
              <a:t> </a:t>
            </a:r>
            <a:r>
              <a:rPr lang="de-DE" altLang="de-DE" b="1" dirty="0" err="1">
                <a:latin typeface="Courier New" pitchFamily="49" charset="0"/>
              </a:rPr>
              <a:t>dt</a:t>
            </a:r>
            <a:r>
              <a:rPr lang="de-DE" altLang="de-DE" b="1" dirty="0">
                <a:latin typeface="Courier New" pitchFamily="49" charset="0"/>
              </a:rPr>
              <a:t>/h        </a:t>
            </a:r>
            <a:r>
              <a:rPr lang="de-DE" altLang="de-DE" b="1" dirty="0" err="1">
                <a:latin typeface="Courier New" pitchFamily="49" charset="0"/>
              </a:rPr>
              <a:t>Const</a:t>
            </a:r>
            <a:r>
              <a:rPr lang="de-DE" altLang="de-DE" b="1" dirty="0">
                <a:latin typeface="Courier New" pitchFamily="49" charset="0"/>
              </a:rPr>
              <a:t>/</a:t>
            </a:r>
            <a:r>
              <a:rPr lang="de-DE" altLang="de-DE" b="1" dirty="0" err="1">
                <a:latin typeface="Courier New" pitchFamily="49" charset="0"/>
              </a:rPr>
              <a:t>kn</a:t>
            </a:r>
            <a:r>
              <a:rPr lang="de-DE" altLang="de-DE" b="1" dirty="0">
                <a:latin typeface="Courier New" pitchFamily="49" charset="0"/>
              </a:rPr>
              <a:t>         </a:t>
            </a:r>
            <a:r>
              <a:rPr lang="de-DE" altLang="de-DE" b="1" dirty="0" err="1">
                <a:latin typeface="Courier New" pitchFamily="49" charset="0"/>
              </a:rPr>
              <a:t>Coeff</a:t>
            </a:r>
            <a:endParaRPr lang="de-DE" altLang="de-DE" b="1" dirty="0">
              <a:latin typeface="Courier New" pitchFamily="49" charset="0"/>
            </a:endParaRPr>
          </a:p>
          <a:p>
            <a:r>
              <a:rPr lang="de-DE" altLang="de-DE" b="1" dirty="0">
                <a:latin typeface="Courier New" pitchFamily="49" charset="0"/>
              </a:rPr>
              <a:t>-------------------------------------------</a:t>
            </a:r>
          </a:p>
          <a:p>
            <a:r>
              <a:rPr lang="de-DE" altLang="de-DE" b="1" dirty="0">
                <a:latin typeface="Courier New" pitchFamily="49" charset="0"/>
              </a:rPr>
              <a:t>   12             4.6          0.46</a:t>
            </a:r>
          </a:p>
          <a:p>
            <a:r>
              <a:rPr lang="de-DE" altLang="de-DE" b="1" dirty="0">
                <a:latin typeface="Courier New" pitchFamily="49" charset="0"/>
              </a:rPr>
              <a:t>   48             5.0          0.44</a:t>
            </a:r>
          </a:p>
          <a:p>
            <a:r>
              <a:rPr lang="de-DE" altLang="de-DE" b="1" dirty="0">
                <a:latin typeface="Courier New" pitchFamily="49" charset="0"/>
              </a:rPr>
              <a:t>  120             8.2          0.30</a:t>
            </a:r>
          </a:p>
          <a:p>
            <a:r>
              <a:rPr lang="de-DE" altLang="de-DE" b="1" dirty="0">
                <a:latin typeface="Courier New" pitchFamily="49" charset="0"/>
              </a:rPr>
              <a:t> 1000            14.8          0.00</a:t>
            </a:r>
            <a:endParaRPr lang="en-GB" altLang="de-DE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0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  <p:pic>
        <p:nvPicPr>
          <p:cNvPr id="7" name="Picture 8" descr="D:\Präsentation\HR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4697"/>
            <a:ext cx="7517895" cy="49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22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600" dirty="0">
                <a:solidFill>
                  <a:srgbClr val="FF0000"/>
                </a:solidFill>
              </a:rPr>
              <a:t>Zum Verhältnis von Mensch und Maschine</a:t>
            </a:r>
          </a:p>
          <a:p>
            <a:pPr marL="0" indent="0">
              <a:buNone/>
            </a:pPr>
            <a:endParaRPr lang="de-DE" altLang="de-DE" sz="2400" b="1" dirty="0">
              <a:solidFill>
                <a:srgbClr val="FF0000"/>
              </a:solidFill>
            </a:endParaRPr>
          </a:p>
          <a:p>
            <a:r>
              <a:rPr lang="de-DE" altLang="de-DE" sz="2600" dirty="0"/>
              <a:t>Chronologie der RV des </a:t>
            </a:r>
            <a:r>
              <a:rPr lang="de-DE" altLang="de-DE" sz="2600" dirty="0" err="1"/>
              <a:t>SYNoptikers</a:t>
            </a:r>
            <a:r>
              <a:rPr lang="de-DE" altLang="de-DE" sz="2600" dirty="0"/>
              <a:t> im Vergleich zum besten jeweils vorhandenen Automaten  von 1991 – 2014</a:t>
            </a:r>
          </a:p>
          <a:p>
            <a:endParaRPr lang="de-DE" altLang="de-DE" sz="2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600" dirty="0"/>
              <a:t>Mittel über Temperatur-, Wind- und Bedeckungsgrad-Vorhersagen von heute für morgen, alle DWD-Wetterämter.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sz="2600" dirty="0"/>
          </a:p>
          <a:p>
            <a:pPr marL="0" indent="0" algn="ctr">
              <a:buNone/>
            </a:pPr>
            <a:r>
              <a:rPr lang="de-DE" sz="1800" dirty="0"/>
              <a:t>Quelle: Verifikationsbericht zur Güte lokaler Wettervorhersagen, DWD März 2014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sz="26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04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"/>
          <a:stretch/>
        </p:blipFill>
        <p:spPr bwMode="auto">
          <a:xfrm>
            <a:off x="1331640" y="1307880"/>
            <a:ext cx="6271205" cy="485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Klaus Knüpffer MOS Stumeta Karlsruhe 25.05.2017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30173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Bildschirmpräsentation (4:3)</PresentationFormat>
  <Paragraphs>262</Paragraphs>
  <Slides>43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Cambria Math</vt:lpstr>
      <vt:lpstr>Courier New</vt:lpstr>
      <vt:lpstr>Wingdings</vt:lpstr>
      <vt:lpstr>Larissa</vt:lpstr>
      <vt:lpstr>Microsoft Excel Chart</vt:lpstr>
      <vt:lpstr>Model Output Statistics (MOS): Methodik, Verifikation und Anwendungsgebiete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</dc:title>
  <dc:creator>feitz</dc:creator>
  <cp:lastModifiedBy>Klaus  Knüpffer</cp:lastModifiedBy>
  <cp:revision>77</cp:revision>
  <cp:lastPrinted>2017-05-23T04:14:56Z</cp:lastPrinted>
  <dcterms:created xsi:type="dcterms:W3CDTF">2014-05-26T09:23:47Z</dcterms:created>
  <dcterms:modified xsi:type="dcterms:W3CDTF">2017-05-23T04:21:14Z</dcterms:modified>
</cp:coreProperties>
</file>