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embeddings/oleObject1.bin" ContentType="application/vnd.openxmlformats-officedocument.oleObject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embeddings/oleObject2.bin" ContentType="application/vnd.openxmlformats-officedocument.oleObject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258" r:id="rId2"/>
    <p:sldId id="256" r:id="rId3"/>
    <p:sldId id="329" r:id="rId4"/>
    <p:sldId id="314" r:id="rId5"/>
    <p:sldId id="316" r:id="rId6"/>
    <p:sldId id="317" r:id="rId7"/>
    <p:sldId id="318" r:id="rId8"/>
    <p:sldId id="319" r:id="rId9"/>
    <p:sldId id="320" r:id="rId10"/>
    <p:sldId id="321" r:id="rId11"/>
    <p:sldId id="322" r:id="rId12"/>
    <p:sldId id="323" r:id="rId13"/>
    <p:sldId id="325" r:id="rId14"/>
    <p:sldId id="331" r:id="rId15"/>
    <p:sldId id="332" r:id="rId16"/>
    <p:sldId id="333" r:id="rId17"/>
    <p:sldId id="335" r:id="rId18"/>
    <p:sldId id="337" r:id="rId19"/>
    <p:sldId id="338" r:id="rId20"/>
    <p:sldId id="328" r:id="rId21"/>
    <p:sldId id="339" r:id="rId22"/>
    <p:sldId id="330" r:id="rId23"/>
    <p:sldId id="327" r:id="rId24"/>
    <p:sldId id="326" r:id="rId25"/>
  </p:sldIdLst>
  <p:sldSz cx="9144000" cy="6858000" type="screen4x3"/>
  <p:notesSz cx="6858000" cy="9144000"/>
  <p:defaultTextStyle>
    <a:defPPr>
      <a:defRPr lang="de-DE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  <a:srgbClr val="003C6F"/>
    <a:srgbClr val="00509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281" autoAdjust="0"/>
    <p:restoredTop sz="99823" autoAdjust="0"/>
  </p:normalViewPr>
  <p:slideViewPr>
    <p:cSldViewPr>
      <p:cViewPr>
        <p:scale>
          <a:sx n="150" d="100"/>
          <a:sy n="150" d="100"/>
        </p:scale>
        <p:origin x="-1176" y="-5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notesMaster" Target="notesMasters/notesMaster1.xml"/><Relationship Id="rId27" Type="http://schemas.openxmlformats.org/officeDocument/2006/relationships/handoutMaster" Target="handoutMasters/handoutMaster1.xml"/><Relationship Id="rId28" Type="http://schemas.openxmlformats.org/officeDocument/2006/relationships/printerSettings" Target="printerSettings/printerSettings1.bin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1CB3EF-601B-B14B-8029-24D27583D984}" type="datetimeFigureOut">
              <a:rPr lang="de-DE" smtClean="0"/>
              <a:t>11.04.17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64E48D-59B6-8040-A7E0-535DAE80D49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5130640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a typeface="ＭＳ Ｐゴシック" pitchFamily="1" charset="-128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2599B8AD-3552-504A-8129-4C9F0978640C}" type="datetimeFigureOut">
              <a:rPr lang="de-DE"/>
              <a:pPr/>
              <a:t>11.04.17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de-DE" noProof="0" smtClean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a typeface="ＭＳ Ｐゴシック" pitchFamily="1" charset="-128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F576177C-FEBD-0344-A1A3-3F48AC7129E9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1303371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9155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DE">
              <a:latin typeface="Calibri" charset="0"/>
            </a:endParaRPr>
          </a:p>
        </p:txBody>
      </p:sp>
      <p:sp>
        <p:nvSpPr>
          <p:cNvPr id="49156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7C1F61D-432D-DB48-ADBF-F66B07D84979}" type="slidenum">
              <a:rPr lang="de-DE" sz="1200"/>
              <a:pPr/>
              <a:t>1</a:t>
            </a:fld>
            <a:endParaRPr lang="de-DE" sz="120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0179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DE">
              <a:latin typeface="Calibri" charset="0"/>
            </a:endParaRPr>
          </a:p>
        </p:txBody>
      </p:sp>
      <p:sp>
        <p:nvSpPr>
          <p:cNvPr id="50180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0A6D62A-7567-6C4F-818E-5764D598E12D}" type="slidenum">
              <a:rPr lang="de-DE" sz="1200"/>
              <a:pPr/>
              <a:t>10</a:t>
            </a:fld>
            <a:endParaRPr lang="de-DE" sz="120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0179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DE">
              <a:latin typeface="Calibri" charset="0"/>
            </a:endParaRPr>
          </a:p>
        </p:txBody>
      </p:sp>
      <p:sp>
        <p:nvSpPr>
          <p:cNvPr id="50180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0A6D62A-7567-6C4F-818E-5764D598E12D}" type="slidenum">
              <a:rPr lang="de-DE" sz="1200"/>
              <a:pPr/>
              <a:t>11</a:t>
            </a:fld>
            <a:endParaRPr lang="de-DE" sz="120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0179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DE">
              <a:latin typeface="Calibri" charset="0"/>
            </a:endParaRPr>
          </a:p>
        </p:txBody>
      </p:sp>
      <p:sp>
        <p:nvSpPr>
          <p:cNvPr id="50180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0A6D62A-7567-6C4F-818E-5764D598E12D}" type="slidenum">
              <a:rPr lang="de-DE" sz="1200"/>
              <a:pPr/>
              <a:t>12</a:t>
            </a:fld>
            <a:endParaRPr lang="de-DE" sz="120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0179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DE">
              <a:latin typeface="Calibri" charset="0"/>
            </a:endParaRPr>
          </a:p>
        </p:txBody>
      </p:sp>
      <p:sp>
        <p:nvSpPr>
          <p:cNvPr id="50180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0A6D62A-7567-6C4F-818E-5764D598E12D}" type="slidenum">
              <a:rPr lang="de-DE" sz="1200"/>
              <a:pPr/>
              <a:t>13</a:t>
            </a:fld>
            <a:endParaRPr lang="de-DE" sz="120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0179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DE">
              <a:latin typeface="Calibri" charset="0"/>
            </a:endParaRPr>
          </a:p>
        </p:txBody>
      </p:sp>
      <p:sp>
        <p:nvSpPr>
          <p:cNvPr id="50180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0A6D62A-7567-6C4F-818E-5764D598E12D}" type="slidenum">
              <a:rPr lang="de-DE" sz="1200"/>
              <a:pPr/>
              <a:t>14</a:t>
            </a:fld>
            <a:endParaRPr lang="de-DE" sz="120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0179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DE">
              <a:latin typeface="Calibri" charset="0"/>
            </a:endParaRPr>
          </a:p>
        </p:txBody>
      </p:sp>
      <p:sp>
        <p:nvSpPr>
          <p:cNvPr id="50180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0A6D62A-7567-6C4F-818E-5764D598E12D}" type="slidenum">
              <a:rPr lang="de-DE" sz="1200"/>
              <a:pPr/>
              <a:t>15</a:t>
            </a:fld>
            <a:endParaRPr lang="de-DE" sz="120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0179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DE">
              <a:latin typeface="Calibri" charset="0"/>
            </a:endParaRPr>
          </a:p>
        </p:txBody>
      </p:sp>
      <p:sp>
        <p:nvSpPr>
          <p:cNvPr id="50180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0A6D62A-7567-6C4F-818E-5764D598E12D}" type="slidenum">
              <a:rPr lang="de-DE" sz="1200"/>
              <a:pPr/>
              <a:t>16</a:t>
            </a:fld>
            <a:endParaRPr lang="de-DE" sz="120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0179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DE">
              <a:latin typeface="Calibri" charset="0"/>
            </a:endParaRPr>
          </a:p>
        </p:txBody>
      </p:sp>
      <p:sp>
        <p:nvSpPr>
          <p:cNvPr id="50180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0A6D62A-7567-6C4F-818E-5764D598E12D}" type="slidenum">
              <a:rPr lang="de-DE" sz="1200"/>
              <a:pPr/>
              <a:t>17</a:t>
            </a:fld>
            <a:endParaRPr lang="de-DE" sz="120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0179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DE">
              <a:latin typeface="Calibri" charset="0"/>
            </a:endParaRPr>
          </a:p>
        </p:txBody>
      </p:sp>
      <p:sp>
        <p:nvSpPr>
          <p:cNvPr id="50180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0A6D62A-7567-6C4F-818E-5764D598E12D}" type="slidenum">
              <a:rPr lang="de-DE" sz="1200"/>
              <a:pPr/>
              <a:t>18</a:t>
            </a:fld>
            <a:endParaRPr lang="de-DE" sz="120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0179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DE">
              <a:latin typeface="Calibri" charset="0"/>
            </a:endParaRPr>
          </a:p>
        </p:txBody>
      </p:sp>
      <p:sp>
        <p:nvSpPr>
          <p:cNvPr id="50180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0A6D62A-7567-6C4F-818E-5764D598E12D}" type="slidenum">
              <a:rPr lang="de-DE" sz="1200"/>
              <a:pPr/>
              <a:t>19</a:t>
            </a:fld>
            <a:endParaRPr lang="de-DE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0179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DE">
              <a:latin typeface="Calibri" charset="0"/>
            </a:endParaRPr>
          </a:p>
        </p:txBody>
      </p:sp>
      <p:sp>
        <p:nvSpPr>
          <p:cNvPr id="50180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0A6D62A-7567-6C4F-818E-5764D598E12D}" type="slidenum">
              <a:rPr lang="de-DE" sz="1200"/>
              <a:pPr/>
              <a:t>2</a:t>
            </a:fld>
            <a:endParaRPr lang="de-DE" sz="120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0179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DE">
              <a:latin typeface="Calibri" charset="0"/>
            </a:endParaRPr>
          </a:p>
        </p:txBody>
      </p:sp>
      <p:sp>
        <p:nvSpPr>
          <p:cNvPr id="50180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0A6D62A-7567-6C4F-818E-5764D598E12D}" type="slidenum">
              <a:rPr lang="de-DE" sz="1200"/>
              <a:pPr/>
              <a:t>20</a:t>
            </a:fld>
            <a:endParaRPr lang="de-DE" sz="120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0179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DE">
              <a:latin typeface="Calibri" charset="0"/>
            </a:endParaRPr>
          </a:p>
        </p:txBody>
      </p:sp>
      <p:sp>
        <p:nvSpPr>
          <p:cNvPr id="50180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0A6D62A-7567-6C4F-818E-5764D598E12D}" type="slidenum">
              <a:rPr lang="de-DE" sz="1200"/>
              <a:pPr/>
              <a:t>21</a:t>
            </a:fld>
            <a:endParaRPr lang="de-DE" sz="120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0179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DE">
              <a:latin typeface="Calibri" charset="0"/>
            </a:endParaRPr>
          </a:p>
        </p:txBody>
      </p:sp>
      <p:sp>
        <p:nvSpPr>
          <p:cNvPr id="50180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0A6D62A-7567-6C4F-818E-5764D598E12D}" type="slidenum">
              <a:rPr lang="de-DE" sz="1200"/>
              <a:pPr/>
              <a:t>22</a:t>
            </a:fld>
            <a:endParaRPr lang="de-DE" sz="120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0179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DE">
              <a:latin typeface="Calibri" charset="0"/>
            </a:endParaRPr>
          </a:p>
        </p:txBody>
      </p:sp>
      <p:sp>
        <p:nvSpPr>
          <p:cNvPr id="50180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0A6D62A-7567-6C4F-818E-5764D598E12D}" type="slidenum">
              <a:rPr lang="de-DE" sz="1200"/>
              <a:pPr/>
              <a:t>23</a:t>
            </a:fld>
            <a:endParaRPr lang="de-DE" sz="120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0179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DE">
              <a:latin typeface="Calibri" charset="0"/>
            </a:endParaRPr>
          </a:p>
        </p:txBody>
      </p:sp>
      <p:sp>
        <p:nvSpPr>
          <p:cNvPr id="50180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0A6D62A-7567-6C4F-818E-5764D598E12D}" type="slidenum">
              <a:rPr lang="de-DE" sz="1200"/>
              <a:pPr/>
              <a:t>24</a:t>
            </a:fld>
            <a:endParaRPr lang="de-DE" sz="12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0179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DE">
              <a:latin typeface="Calibri" charset="0"/>
            </a:endParaRPr>
          </a:p>
        </p:txBody>
      </p:sp>
      <p:sp>
        <p:nvSpPr>
          <p:cNvPr id="50180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0A6D62A-7567-6C4F-818E-5764D598E12D}" type="slidenum">
              <a:rPr lang="de-DE" sz="1200"/>
              <a:pPr/>
              <a:t>3</a:t>
            </a:fld>
            <a:endParaRPr lang="de-DE" sz="12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0179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DE">
              <a:latin typeface="Calibri" charset="0"/>
            </a:endParaRPr>
          </a:p>
        </p:txBody>
      </p:sp>
      <p:sp>
        <p:nvSpPr>
          <p:cNvPr id="50180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0A6D62A-7567-6C4F-818E-5764D598E12D}" type="slidenum">
              <a:rPr lang="de-DE" sz="1200"/>
              <a:pPr/>
              <a:t>4</a:t>
            </a:fld>
            <a:endParaRPr lang="de-DE" sz="12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0179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DE">
              <a:latin typeface="Calibri" charset="0"/>
            </a:endParaRPr>
          </a:p>
        </p:txBody>
      </p:sp>
      <p:sp>
        <p:nvSpPr>
          <p:cNvPr id="50180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0A6D62A-7567-6C4F-818E-5764D598E12D}" type="slidenum">
              <a:rPr lang="de-DE" sz="1200"/>
              <a:pPr/>
              <a:t>5</a:t>
            </a:fld>
            <a:endParaRPr lang="de-DE" sz="12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0179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DE">
              <a:latin typeface="Calibri" charset="0"/>
            </a:endParaRPr>
          </a:p>
        </p:txBody>
      </p:sp>
      <p:sp>
        <p:nvSpPr>
          <p:cNvPr id="50180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0A6D62A-7567-6C4F-818E-5764D598E12D}" type="slidenum">
              <a:rPr lang="de-DE" sz="1200"/>
              <a:pPr/>
              <a:t>6</a:t>
            </a:fld>
            <a:endParaRPr lang="de-DE" sz="120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0179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DE">
              <a:latin typeface="Calibri" charset="0"/>
            </a:endParaRPr>
          </a:p>
        </p:txBody>
      </p:sp>
      <p:sp>
        <p:nvSpPr>
          <p:cNvPr id="50180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0A6D62A-7567-6C4F-818E-5764D598E12D}" type="slidenum">
              <a:rPr lang="de-DE" sz="1200"/>
              <a:pPr/>
              <a:t>7</a:t>
            </a:fld>
            <a:endParaRPr lang="de-DE" sz="120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0179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DE">
              <a:latin typeface="Calibri" charset="0"/>
            </a:endParaRPr>
          </a:p>
        </p:txBody>
      </p:sp>
      <p:sp>
        <p:nvSpPr>
          <p:cNvPr id="50180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0A6D62A-7567-6C4F-818E-5764D598E12D}" type="slidenum">
              <a:rPr lang="de-DE" sz="1200"/>
              <a:pPr/>
              <a:t>8</a:t>
            </a:fld>
            <a:endParaRPr lang="de-DE" sz="120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0179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DE">
              <a:latin typeface="Calibri" charset="0"/>
            </a:endParaRPr>
          </a:p>
        </p:txBody>
      </p:sp>
      <p:sp>
        <p:nvSpPr>
          <p:cNvPr id="50180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0A6D62A-7567-6C4F-818E-5764D598E12D}" type="slidenum">
              <a:rPr lang="de-DE" sz="1200"/>
              <a:pPr/>
              <a:t>9</a:t>
            </a:fld>
            <a:endParaRPr lang="de-DE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010400" y="6400800"/>
            <a:ext cx="1752600" cy="3048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739A181B-EFA1-6A46-8FA9-42F8DA895B7E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983556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010400" y="6400800"/>
            <a:ext cx="1752600" cy="3048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EC61EE73-AF64-FD4B-8130-6005818EB9C0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174877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010400" y="6400800"/>
            <a:ext cx="1752600" cy="3048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F6C7D58B-E7B9-2449-ACC7-21676A8E91FC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070891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010400" y="6400800"/>
            <a:ext cx="1752600" cy="3048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865F9A3C-A396-7D45-8489-DDB5F0B0A957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710242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010400" y="6400800"/>
            <a:ext cx="1752600" cy="3048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CBF0DBEB-4CEC-B446-B6C1-C8BF19A3592A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264135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010400" y="6400800"/>
            <a:ext cx="1752600" cy="3048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EDCC6C61-DD15-744F-850B-D645AB14233C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088353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010400" y="6400800"/>
            <a:ext cx="1752600" cy="3048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35B11FFB-C3A6-7F4A-A52F-AD0D63DAD8BD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326164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010400" y="6400800"/>
            <a:ext cx="1752600" cy="3048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A274233F-D641-6B45-93F6-32872123819F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297343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010400" y="6400800"/>
            <a:ext cx="1752600" cy="3048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91E00A5A-BC95-C942-AC78-8FABD49149AD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156796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010400" y="6400800"/>
            <a:ext cx="1752600" cy="3048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9C01B221-982D-7C48-A271-C702FF715FDF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037748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010400" y="6400800"/>
            <a:ext cx="1752600" cy="3048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C56885C5-AF04-714E-8B47-AC030466660D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203817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Line 9"/>
          <p:cNvSpPr>
            <a:spLocks noChangeShapeType="1"/>
          </p:cNvSpPr>
          <p:nvPr userDrawn="1"/>
        </p:nvSpPr>
        <p:spPr bwMode="auto">
          <a:xfrm>
            <a:off x="3606800" y="771525"/>
            <a:ext cx="5167313" cy="1588"/>
          </a:xfrm>
          <a:prstGeom prst="line">
            <a:avLst/>
          </a:prstGeom>
          <a:noFill/>
          <a:ln w="44450">
            <a:solidFill>
              <a:schemeClr val="tx1">
                <a:alpha val="50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de-DE">
              <a:ln>
                <a:solidFill>
                  <a:srgbClr val="FF0000"/>
                </a:solidFill>
              </a:ln>
              <a:ea typeface="ＭＳ Ｐゴシック" pitchFamily="1" charset="-128"/>
              <a:cs typeface="+mn-cs"/>
            </a:endParaRPr>
          </a:p>
        </p:txBody>
      </p:sp>
      <p:sp>
        <p:nvSpPr>
          <p:cNvPr id="1034" name="Line 10"/>
          <p:cNvSpPr>
            <a:spLocks noChangeShapeType="1"/>
          </p:cNvSpPr>
          <p:nvPr userDrawn="1"/>
        </p:nvSpPr>
        <p:spPr bwMode="auto">
          <a:xfrm>
            <a:off x="381000" y="6324600"/>
            <a:ext cx="8382000" cy="0"/>
          </a:xfrm>
          <a:prstGeom prst="line">
            <a:avLst/>
          </a:prstGeom>
          <a:noFill/>
          <a:ln w="57150">
            <a:solidFill>
              <a:schemeClr val="tx1">
                <a:alpha val="50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de-DE">
              <a:ln>
                <a:solidFill>
                  <a:schemeClr val="tx1"/>
                </a:solidFill>
              </a:ln>
              <a:ea typeface="ＭＳ Ｐゴシック" pitchFamily="1" charset="-128"/>
              <a:cs typeface="+mn-cs"/>
            </a:endParaRPr>
          </a:p>
        </p:txBody>
      </p:sp>
      <p:sp>
        <p:nvSpPr>
          <p:cNvPr id="1035" name="Text Box 11"/>
          <p:cNvSpPr txBox="1">
            <a:spLocks noChangeArrowheads="1"/>
          </p:cNvSpPr>
          <p:nvPr userDrawn="1"/>
        </p:nvSpPr>
        <p:spPr bwMode="auto">
          <a:xfrm>
            <a:off x="3810000" y="161925"/>
            <a:ext cx="4953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457200" indent="-457200" algn="r"/>
            <a:r>
              <a:rPr lang="en-US" sz="1200" b="1" noProof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200" b="1" i="1" noProof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</a:rPr>
              <a:t>2nd European Hail Workshop: </a:t>
            </a:r>
            <a:r>
              <a:rPr lang="en-US" sz="1200" b="1" noProof="0" smtClean="0">
                <a:solidFill>
                  <a:schemeClr val="bg1">
                    <a:lumMod val="50000"/>
                  </a:schemeClr>
                </a:solidFill>
              </a:rPr>
              <a:t>Hail protection – simply automatic</a:t>
            </a:r>
            <a:endParaRPr lang="en-US" sz="1200" b="1" noProof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127" name="Picture 15"/>
          <p:cNvPicPr>
            <a:picLocks noChangeAspect="1" noChangeArrowheads="1"/>
          </p:cNvPicPr>
          <p:nvPr userDrawn="1"/>
        </p:nvPicPr>
        <p:blipFill>
          <a:blip r:embed="rId1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9162" y="4366"/>
            <a:ext cx="3217414" cy="79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11"/>
          <p:cNvSpPr txBox="1">
            <a:spLocks noChangeArrowheads="1"/>
          </p:cNvSpPr>
          <p:nvPr userDrawn="1"/>
        </p:nvSpPr>
        <p:spPr bwMode="auto">
          <a:xfrm>
            <a:off x="395536" y="6309320"/>
            <a:ext cx="8280920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900" b="1" i="1" noProof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</a:rPr>
              <a:t>19 – 21 April 2017, University of Bern, Switzerland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1" i="1" noProof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</a:rPr>
              <a:t>Dipl.-Met.</a:t>
            </a:r>
            <a:r>
              <a:rPr lang="en-US" sz="900" b="1" i="1" baseline="0" noProof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900" b="1" i="1" noProof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</a:rPr>
              <a:t>Klaus Knüpffer </a:t>
            </a:r>
            <a:r>
              <a:rPr lang="en-US" sz="900" b="1" i="1" noProof="0" smtClean="0">
                <a:solidFill>
                  <a:schemeClr val="bg1">
                    <a:lumMod val="50000"/>
                  </a:schemeClr>
                </a:solidFill>
              </a:rPr>
              <a:t>(METEO SERVICE weather research GmbH)</a:t>
            </a:r>
            <a:endParaRPr lang="en-US" sz="900" b="1" i="1" noProof="0" smtClean="0">
              <a:ln>
                <a:noFill/>
              </a:ln>
              <a:solidFill>
                <a:schemeClr val="bg1">
                  <a:lumMod val="50000"/>
                </a:schemeClr>
              </a:solidFill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1" i="1" noProof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</a:rPr>
              <a:t>Dr. Dipl.-Met.</a:t>
            </a:r>
            <a:r>
              <a:rPr lang="en-US" sz="900" b="1" i="1" baseline="0" noProof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900" b="1" i="1" noProof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</a:rPr>
              <a:t>Jan Hoffmann (Geometix GmbH Science &amp; Solutions)</a:t>
            </a:r>
            <a:endParaRPr lang="en-US" sz="900" b="1" i="1" noProof="0">
              <a:ln>
                <a:noFill/>
              </a:ln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32" name="Rectangle 8"/>
          <p:cNvSpPr>
            <a:spLocks noChangeArrowheads="1"/>
          </p:cNvSpPr>
          <p:nvPr userDrawn="1"/>
        </p:nvSpPr>
        <p:spPr bwMode="auto">
          <a:xfrm>
            <a:off x="381000" y="793750"/>
            <a:ext cx="8382000" cy="5511800"/>
          </a:xfrm>
          <a:prstGeom prst="rect">
            <a:avLst/>
          </a:prstGeom>
          <a:solidFill>
            <a:schemeClr val="accent5"/>
          </a:solidFill>
          <a:ln w="9525">
            <a:solidFill>
              <a:srgbClr val="D6E6E6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>
              <a:ea typeface="ＭＳ Ｐゴシック" pitchFamily="1" charset="-128"/>
              <a:cs typeface="+mn-cs"/>
            </a:endParaRPr>
          </a:p>
        </p:txBody>
      </p:sp>
      <p:pic>
        <p:nvPicPr>
          <p:cNvPr id="2" name="Bild 1" descr="logo_hagelschutz_grau.png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6360120"/>
            <a:ext cx="1475656" cy="44968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4" Type="http://schemas.openxmlformats.org/officeDocument/2006/relationships/image" Target="../media/image22.png"/><Relationship Id="rId5" Type="http://schemas.openxmlformats.org/officeDocument/2006/relationships/oleObject" Target="../embeddings/oleObject2.bin"/><Relationship Id="rId6" Type="http://schemas.openxmlformats.org/officeDocument/2006/relationships/image" Target="../media/image21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1.png"/><Relationship Id="rId8" Type="http://schemas.openxmlformats.org/officeDocument/2006/relationships/image" Target="../media/image7.png"/><Relationship Id="rId9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/Relationships>
</file>

<file path=ppt/slides/_rels/slide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1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3.png"/><Relationship Id="rId10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4" Type="http://schemas.openxmlformats.org/officeDocument/2006/relationships/image" Target="../media/image13.emf"/><Relationship Id="rId5" Type="http://schemas.openxmlformats.org/officeDocument/2006/relationships/image" Target="../media/image14.png"/><Relationship Id="rId6" Type="http://schemas.openxmlformats.org/officeDocument/2006/relationships/oleObject" Target="../embeddings/oleObject1.bin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3.emf"/><Relationship Id="rId5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hteck 1"/>
          <p:cNvSpPr>
            <a:spLocks noChangeArrowheads="1"/>
          </p:cNvSpPr>
          <p:nvPr/>
        </p:nvSpPr>
        <p:spPr bwMode="auto">
          <a:xfrm>
            <a:off x="467544" y="1052736"/>
            <a:ext cx="8215312" cy="6463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457200" indent="-457200" algn="ctr"/>
            <a:r>
              <a:rPr lang="en-US" sz="2800" b="1" dirty="0" smtClean="0"/>
              <a:t>Hail protection – simply automatic</a:t>
            </a:r>
          </a:p>
          <a:p>
            <a:pPr marL="457200" indent="-457200" algn="ctr"/>
            <a:r>
              <a:rPr lang="en-US" sz="1800" b="1" dirty="0" smtClean="0"/>
              <a:t>Automatic Hail Detection and Forecasting with </a:t>
            </a:r>
            <a:r>
              <a:rPr lang="en-US" sz="1800" b="1" dirty="0" err="1" smtClean="0"/>
              <a:t>MSwr</a:t>
            </a:r>
            <a:r>
              <a:rPr lang="en-US" sz="1800" b="1" dirty="0" smtClean="0"/>
              <a:t>-CellMOS</a:t>
            </a:r>
          </a:p>
          <a:p>
            <a:pPr marL="457200" indent="-457200" algn="ctr"/>
            <a:endParaRPr lang="en-US" sz="2800" b="1" dirty="0" smtClean="0"/>
          </a:p>
          <a:p>
            <a:pPr marL="457200" indent="-457200" algn="ctr"/>
            <a:endParaRPr lang="en-US" sz="2800" b="1" dirty="0" smtClean="0"/>
          </a:p>
          <a:p>
            <a:pPr marL="457200" indent="-457200" algn="ctr"/>
            <a:endParaRPr lang="en-US" sz="2800" b="1" dirty="0" smtClean="0"/>
          </a:p>
          <a:p>
            <a:pPr marL="457200" indent="-457200" algn="ctr"/>
            <a:endParaRPr lang="en-US" sz="2800" b="1" dirty="0" smtClean="0"/>
          </a:p>
          <a:p>
            <a:pPr marL="457200" indent="-457200" algn="ctr"/>
            <a:endParaRPr lang="en-US" sz="2800" b="1" dirty="0" smtClean="0"/>
          </a:p>
          <a:p>
            <a:pPr marL="457200" indent="-457200" algn="ctr"/>
            <a:endParaRPr lang="en-US" sz="2800" b="1" dirty="0" smtClean="0"/>
          </a:p>
          <a:p>
            <a:pPr marL="457200" indent="-457200" algn="ctr"/>
            <a:endParaRPr lang="en-US" sz="2800" b="1" dirty="0" smtClean="0"/>
          </a:p>
          <a:p>
            <a:pPr marL="457200" indent="-457200" algn="ctr"/>
            <a:endParaRPr lang="en-US" sz="2800" b="1" dirty="0" smtClean="0"/>
          </a:p>
          <a:p>
            <a:pPr marL="457200" indent="-457200" algn="ctr"/>
            <a:endParaRPr lang="en-US" b="1" dirty="0" smtClean="0"/>
          </a:p>
          <a:p>
            <a:pPr marL="457200" indent="-457200" algn="ctr"/>
            <a:r>
              <a:rPr lang="en-US" b="1" dirty="0" smtClean="0"/>
              <a:t>Klaus </a:t>
            </a:r>
            <a:r>
              <a:rPr lang="en-US" b="1" dirty="0" err="1" smtClean="0"/>
              <a:t>Knüpffer</a:t>
            </a:r>
            <a:r>
              <a:rPr lang="en-US" b="1" dirty="0" smtClean="0"/>
              <a:t>, Jan Hoffmann</a:t>
            </a:r>
          </a:p>
          <a:p>
            <a:pPr marL="457200" indent="-457200"/>
            <a:endParaRPr lang="en-US" b="1" dirty="0" smtClean="0"/>
          </a:p>
          <a:p>
            <a:pPr marL="457200" indent="-457200"/>
            <a:endParaRPr lang="en-US" b="1" dirty="0" smtClean="0"/>
          </a:p>
          <a:p>
            <a:pPr marL="457200" indent="-457200"/>
            <a:endParaRPr lang="en-US" b="1" dirty="0" smtClean="0"/>
          </a:p>
          <a:p>
            <a:pPr marL="457200" indent="-457200"/>
            <a:endParaRPr lang="en-US" b="1" dirty="0"/>
          </a:p>
        </p:txBody>
      </p:sp>
      <p:pic>
        <p:nvPicPr>
          <p:cNvPr id="4" name="Bild 3" descr="cellmos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310" t="7763" r="6310" b="-7763"/>
          <a:stretch/>
        </p:blipFill>
        <p:spPr>
          <a:xfrm>
            <a:off x="2483768" y="2060848"/>
            <a:ext cx="3971233" cy="322783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3798962" y="483022"/>
            <a:ext cx="49576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400" b="1" dirty="0" smtClean="0"/>
              <a:t>1.2 </a:t>
            </a:r>
            <a:r>
              <a:rPr lang="de-DE" sz="1400" b="1" dirty="0"/>
              <a:t>The 00's: </a:t>
            </a:r>
            <a:r>
              <a:rPr lang="de-DE" sz="1400" b="1" dirty="0" err="1"/>
              <a:t>NowCast</a:t>
            </a:r>
            <a:r>
              <a:rPr lang="de-DE" sz="1400" b="1" dirty="0"/>
              <a:t>-MOS</a:t>
            </a:r>
            <a:endParaRPr lang="de-DE" sz="1400" b="1" dirty="0" smtClean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836712"/>
            <a:ext cx="4096538" cy="5462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522" y="836712"/>
            <a:ext cx="4099942" cy="5466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13318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3798962" y="483022"/>
            <a:ext cx="49576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400" b="1" dirty="0" smtClean="0"/>
              <a:t>1.2 The 00's: </a:t>
            </a:r>
            <a:r>
              <a:rPr lang="de-DE" sz="1400" b="1" dirty="0" err="1" smtClean="0"/>
              <a:t>NowCast</a:t>
            </a:r>
            <a:r>
              <a:rPr lang="de-DE" sz="1400" b="1" dirty="0" smtClean="0"/>
              <a:t>-MOS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836712"/>
            <a:ext cx="4057650" cy="541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614" r="22764"/>
          <a:stretch/>
        </p:blipFill>
        <p:spPr bwMode="auto">
          <a:xfrm>
            <a:off x="3707904" y="836712"/>
            <a:ext cx="4968552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3967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3798962" y="483022"/>
            <a:ext cx="49576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400" b="1" dirty="0" smtClean="0"/>
              <a:t>1.3 </a:t>
            </a:r>
            <a:r>
              <a:rPr lang="de-DE" sz="1400" b="1" dirty="0" err="1" smtClean="0"/>
              <a:t>CellMOS</a:t>
            </a:r>
            <a:endParaRPr lang="de-DE" sz="1400" b="1" dirty="0" smtClean="0"/>
          </a:p>
        </p:txBody>
      </p:sp>
      <p:sp>
        <p:nvSpPr>
          <p:cNvPr id="10" name="Textfeld 1"/>
          <p:cNvSpPr txBox="1">
            <a:spLocks noChangeArrowheads="1"/>
          </p:cNvSpPr>
          <p:nvPr/>
        </p:nvSpPr>
        <p:spPr bwMode="auto">
          <a:xfrm>
            <a:off x="539552" y="908720"/>
            <a:ext cx="7992888" cy="5262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b="1" dirty="0" smtClean="0"/>
              <a:t>Derived Predictands from radar and lightning</a:t>
            </a:r>
          </a:p>
          <a:p>
            <a:r>
              <a:rPr lang="en-US" sz="1800" b="1" dirty="0" smtClean="0"/>
              <a:t>•	Movement (U, V, derived from cell detection)</a:t>
            </a:r>
            <a:endParaRPr lang="en-US" sz="1800" b="1" dirty="0"/>
          </a:p>
          <a:p>
            <a:r>
              <a:rPr lang="en-US" sz="1800" b="1" dirty="0" smtClean="0"/>
              <a:t>•	Hail Size / Probabilities</a:t>
            </a:r>
            <a:endParaRPr lang="en-US" sz="1800" b="1" dirty="0"/>
          </a:p>
          <a:p>
            <a:r>
              <a:rPr lang="en-US" sz="1800" b="1" dirty="0" smtClean="0"/>
              <a:t>		</a:t>
            </a:r>
            <a:r>
              <a:rPr lang="en-US" sz="1800" b="1" dirty="0" smtClean="0">
                <a:solidFill>
                  <a:schemeClr val="bg1">
                    <a:lumMod val="50000"/>
                  </a:schemeClr>
                </a:solidFill>
              </a:rPr>
              <a:t>- “classic”: DWD </a:t>
            </a:r>
            <a:r>
              <a:rPr lang="en-US" sz="1800" b="1" dirty="0" err="1" smtClean="0">
                <a:solidFill>
                  <a:schemeClr val="bg1">
                    <a:lumMod val="50000"/>
                  </a:schemeClr>
                </a:solidFill>
              </a:rPr>
              <a:t>MSwr</a:t>
            </a:r>
            <a:r>
              <a:rPr lang="en-US" sz="1800" b="1" dirty="0" smtClean="0">
                <a:solidFill>
                  <a:schemeClr val="bg1">
                    <a:lumMod val="50000"/>
                  </a:schemeClr>
                </a:solidFill>
              </a:rPr>
              <a:t>-CellMOS</a:t>
            </a:r>
          </a:p>
          <a:p>
            <a:r>
              <a:rPr lang="en-US" sz="1800" b="1" dirty="0">
                <a:solidFill>
                  <a:schemeClr val="bg1">
                    <a:lumMod val="50000"/>
                  </a:schemeClr>
                </a:solidFill>
              </a:rPr>
              <a:t>	</a:t>
            </a:r>
            <a:r>
              <a:rPr lang="en-US" sz="1800" b="1" dirty="0" smtClean="0">
                <a:solidFill>
                  <a:schemeClr val="bg1">
                    <a:lumMod val="50000"/>
                  </a:schemeClr>
                </a:solidFill>
              </a:rPr>
              <a:t>	- Waldvogel</a:t>
            </a:r>
          </a:p>
          <a:p>
            <a:r>
              <a:rPr lang="en-US" sz="1800" b="1" dirty="0">
                <a:solidFill>
                  <a:schemeClr val="bg1">
                    <a:lumMod val="50000"/>
                  </a:schemeClr>
                </a:solidFill>
              </a:rPr>
              <a:t>	</a:t>
            </a:r>
            <a:r>
              <a:rPr lang="en-US" sz="1800" b="1" dirty="0" smtClean="0">
                <a:solidFill>
                  <a:schemeClr val="bg1">
                    <a:lumMod val="50000"/>
                  </a:schemeClr>
                </a:solidFill>
              </a:rPr>
              <a:t>	- SHI / MEHS / POSH</a:t>
            </a:r>
          </a:p>
          <a:p>
            <a:r>
              <a:rPr lang="en-US" sz="1800" b="1" dirty="0" smtClean="0"/>
              <a:t>•</a:t>
            </a:r>
            <a:r>
              <a:rPr lang="en-US" sz="1800" b="1" dirty="0"/>
              <a:t>	</a:t>
            </a:r>
            <a:r>
              <a:rPr lang="en-US" sz="1800" b="1" dirty="0" smtClean="0"/>
              <a:t>Total precipitation</a:t>
            </a:r>
          </a:p>
          <a:p>
            <a:r>
              <a:rPr lang="en-US" sz="1800" b="1" dirty="0"/>
              <a:t>	</a:t>
            </a:r>
            <a:r>
              <a:rPr lang="en-US" sz="1800" b="1" dirty="0" smtClean="0"/>
              <a:t>	</a:t>
            </a:r>
            <a:r>
              <a:rPr lang="en-US" sz="1800" b="1" dirty="0" smtClean="0">
                <a:solidFill>
                  <a:srgbClr val="7F7F7F"/>
                </a:solidFill>
              </a:rPr>
              <a:t>- for a single location and single cell, assuming the cell hits 		that location with constant speed and strength</a:t>
            </a:r>
          </a:p>
          <a:p>
            <a:r>
              <a:rPr lang="en-US" sz="1800" b="1" dirty="0" smtClean="0"/>
              <a:t>•	Maximum estimated wind gust</a:t>
            </a:r>
          </a:p>
          <a:p>
            <a:r>
              <a:rPr lang="en-US" sz="1800" b="1" dirty="0" smtClean="0"/>
              <a:t>•	Lightning stroke rate</a:t>
            </a:r>
            <a:endParaRPr lang="en-US" b="1" i="1" dirty="0">
              <a:solidFill>
                <a:schemeClr val="bg1">
                  <a:lumMod val="50000"/>
                </a:schemeClr>
              </a:solidFill>
            </a:endParaRPr>
          </a:p>
          <a:p>
            <a:endParaRPr lang="en-US" sz="1800" b="1" i="1" dirty="0" smtClean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b="1" dirty="0" smtClean="0">
                <a:solidFill>
                  <a:srgbClr val="000000"/>
                </a:solidFill>
              </a:rPr>
              <a:t>Forecasting</a:t>
            </a:r>
          </a:p>
          <a:p>
            <a:r>
              <a:rPr lang="en-US" sz="1800" b="1" dirty="0" smtClean="0">
                <a:solidFill>
                  <a:schemeClr val="bg1">
                    <a:lumMod val="50000"/>
                  </a:schemeClr>
                </a:solidFill>
              </a:rPr>
              <a:t>•	</a:t>
            </a:r>
            <a:r>
              <a:rPr lang="en-US" sz="1800" b="1" dirty="0" smtClean="0">
                <a:solidFill>
                  <a:srgbClr val="000000"/>
                </a:solidFill>
              </a:rPr>
              <a:t>Statistical forecasts </a:t>
            </a:r>
            <a:r>
              <a:rPr lang="en-US" sz="1800" b="1" dirty="0" smtClean="0">
                <a:solidFill>
                  <a:schemeClr val="bg1">
                    <a:lumMod val="50000"/>
                  </a:schemeClr>
                </a:solidFill>
              </a:rPr>
              <a:t>are made for </a:t>
            </a:r>
            <a:r>
              <a:rPr lang="en-US" sz="1800" b="1" dirty="0" smtClean="0">
                <a:solidFill>
                  <a:srgbClr val="000000"/>
                </a:solidFill>
              </a:rPr>
              <a:t>all individual detected cells</a:t>
            </a:r>
          </a:p>
          <a:p>
            <a:r>
              <a:rPr lang="en-US" sz="1800" b="1" dirty="0" smtClean="0">
                <a:solidFill>
                  <a:schemeClr val="bg1">
                    <a:lumMod val="50000"/>
                  </a:schemeClr>
                </a:solidFill>
              </a:rPr>
              <a:t>•	Second step is </a:t>
            </a:r>
            <a:r>
              <a:rPr lang="en-US" sz="1800" b="1" dirty="0" smtClean="0">
                <a:solidFill>
                  <a:srgbClr val="000000"/>
                </a:solidFill>
              </a:rPr>
              <a:t>calculation of field data </a:t>
            </a:r>
            <a:r>
              <a:rPr lang="en-US" sz="1800" b="1" dirty="0" smtClean="0">
                <a:solidFill>
                  <a:schemeClr val="bg1">
                    <a:lumMod val="50000"/>
                  </a:schemeClr>
                </a:solidFill>
              </a:rPr>
              <a:t>derived from the cell forecasts </a:t>
            </a:r>
            <a:r>
              <a:rPr lang="en-US" sz="1800" b="1" dirty="0" smtClean="0">
                <a:solidFill>
                  <a:srgbClr val="000000"/>
                </a:solidFill>
              </a:rPr>
              <a:t>using a Gaussian approach</a:t>
            </a:r>
            <a:r>
              <a:rPr lang="en-US" sz="1800" b="1" dirty="0" smtClean="0">
                <a:solidFill>
                  <a:schemeClr val="bg1">
                    <a:lumMod val="50000"/>
                  </a:schemeClr>
                </a:solidFill>
              </a:rPr>
              <a:t> (assumption: cell properties and forecast location errors behave nearly like Gaussian distributions over space)</a:t>
            </a:r>
            <a:endParaRPr lang="en-US" sz="1800" b="1" dirty="0" smtClean="0"/>
          </a:p>
        </p:txBody>
      </p:sp>
    </p:spTree>
    <p:extLst>
      <p:ext uri="{BB962C8B-B14F-4D97-AF65-F5344CB8AC3E}">
        <p14:creationId xmlns:p14="http://schemas.microsoft.com/office/powerpoint/2010/main" val="7308944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3798962" y="483022"/>
            <a:ext cx="49576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400" b="1" dirty="0" smtClean="0"/>
              <a:t>1.3.1 </a:t>
            </a:r>
            <a:r>
              <a:rPr lang="de-DE" sz="1400" b="1" dirty="0" err="1" smtClean="0"/>
              <a:t>MSwr-CellMOS</a:t>
            </a:r>
            <a:r>
              <a:rPr lang="de-DE" sz="1400" b="1" dirty="0" smtClean="0"/>
              <a:t> (DWD)</a:t>
            </a:r>
          </a:p>
          <a:p>
            <a:pPr algn="r"/>
            <a:endParaRPr lang="de-DE" sz="1400" b="1" dirty="0" smtClean="0"/>
          </a:p>
        </p:txBody>
      </p:sp>
      <p:pic>
        <p:nvPicPr>
          <p:cNvPr id="4" name="Picture 6" descr="cellinfo_200606211700.png                                      0011E35EPB_JAN                         C459890D:"/>
          <p:cNvPicPr>
            <a:picLocks noChangeAspect="1" noChangeArrowheads="1"/>
          </p:cNvPicPr>
          <p:nvPr/>
        </p:nvPicPr>
        <p:blipFill rotWithShape="1">
          <a:blip r:embed="rId3"/>
          <a:srcRect l="-6040" t="7916" r="6040" b="15899"/>
          <a:stretch/>
        </p:blipFill>
        <p:spPr bwMode="auto">
          <a:xfrm>
            <a:off x="-144000" y="789670"/>
            <a:ext cx="8928992" cy="552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feld 1"/>
          <p:cNvSpPr txBox="1">
            <a:spLocks noChangeArrowheads="1"/>
          </p:cNvSpPr>
          <p:nvPr/>
        </p:nvSpPr>
        <p:spPr bwMode="auto">
          <a:xfrm>
            <a:off x="827584" y="1124744"/>
            <a:ext cx="6264696" cy="707886"/>
          </a:xfrm>
          <a:prstGeom prst="rect">
            <a:avLst/>
          </a:prstGeom>
          <a:solidFill>
            <a:schemeClr val="bg1">
              <a:alpha val="57000"/>
            </a:schemeClr>
          </a:solidFill>
          <a:ln w="19050" cmpd="sng">
            <a:solidFill>
              <a:schemeClr val="bg1"/>
            </a:solidFill>
          </a:ln>
        </p:spPr>
        <p:txBody>
          <a:bodyPr wrap="square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000" b="1" dirty="0" smtClean="0"/>
              <a:t>DWD </a:t>
            </a:r>
            <a:r>
              <a:rPr lang="en-US" sz="2000" b="1" dirty="0" err="1" smtClean="0"/>
              <a:t>MSwr</a:t>
            </a:r>
            <a:r>
              <a:rPr lang="en-US" sz="2000" b="1" dirty="0" smtClean="0"/>
              <a:t>-CellMOS </a:t>
            </a:r>
            <a:r>
              <a:rPr lang="en-US" sz="2000" b="1" dirty="0" err="1" smtClean="0"/>
              <a:t>Convectice</a:t>
            </a:r>
            <a:r>
              <a:rPr lang="en-US" sz="2000" b="1" dirty="0" smtClean="0"/>
              <a:t> Cell Forecast</a:t>
            </a:r>
          </a:p>
          <a:p>
            <a:r>
              <a:rPr lang="en-US" sz="2000" b="1" dirty="0" smtClean="0"/>
              <a:t>June 21th 2006, 17:00 UTC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8628197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3798962" y="483022"/>
            <a:ext cx="49576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400" b="1" dirty="0" smtClean="0"/>
              <a:t>1.3 </a:t>
            </a:r>
            <a:r>
              <a:rPr lang="de-DE" sz="1400" b="1" dirty="0" err="1" smtClean="0"/>
              <a:t>CellMOS</a:t>
            </a:r>
            <a:endParaRPr lang="de-DE" sz="1400" b="1" dirty="0" smtClean="0"/>
          </a:p>
        </p:txBody>
      </p:sp>
      <p:sp>
        <p:nvSpPr>
          <p:cNvPr id="7" name="Textfeld 1"/>
          <p:cNvSpPr txBox="1">
            <a:spLocks noChangeArrowheads="1"/>
          </p:cNvSpPr>
          <p:nvPr/>
        </p:nvSpPr>
        <p:spPr bwMode="auto">
          <a:xfrm>
            <a:off x="539552" y="908720"/>
            <a:ext cx="7992888" cy="4678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b="1" dirty="0" smtClean="0"/>
              <a:t>Gaussian field distribution derived from cell forecasts</a:t>
            </a:r>
          </a:p>
          <a:p>
            <a:endParaRPr lang="en-US" b="1" dirty="0" smtClean="0"/>
          </a:p>
          <a:p>
            <a:r>
              <a:rPr lang="en-US" b="1" dirty="0" smtClean="0"/>
              <a:t>•	</a:t>
            </a:r>
            <a:r>
              <a:rPr lang="en-US" b="1" dirty="0" err="1" smtClean="0"/>
              <a:t>σ_shape</a:t>
            </a:r>
            <a:r>
              <a:rPr lang="en-US" b="1" dirty="0" smtClean="0"/>
              <a:t> (Gaussian shape) of the Cell:</a:t>
            </a:r>
          </a:p>
          <a:p>
            <a:r>
              <a:rPr lang="en-US" b="1" dirty="0">
                <a:solidFill>
                  <a:srgbClr val="FF0000"/>
                </a:solidFill>
              </a:rPr>
              <a:t>	</a:t>
            </a:r>
            <a:r>
              <a:rPr lang="en-US" b="1" dirty="0" smtClean="0">
                <a:solidFill>
                  <a:srgbClr val="FF0000"/>
                </a:solidFill>
              </a:rPr>
              <a:t>	</a:t>
            </a:r>
            <a:r>
              <a:rPr lang="en-US" sz="1600" b="1" dirty="0" smtClean="0">
                <a:solidFill>
                  <a:srgbClr val="FF0000"/>
                </a:solidFill>
              </a:rPr>
              <a:t>expected value = predictand value minus environmental field value</a:t>
            </a:r>
          </a:p>
          <a:p>
            <a:r>
              <a:rPr lang="en-US" sz="1600" b="1" dirty="0"/>
              <a:t>	</a:t>
            </a:r>
            <a:r>
              <a:rPr lang="en-US" sz="1600" b="1" dirty="0" smtClean="0"/>
              <a:t>	sigma(shape) derived from cell size and</a:t>
            </a:r>
          </a:p>
          <a:p>
            <a:r>
              <a:rPr lang="en-US" sz="1600" b="1" i="1" dirty="0">
                <a:solidFill>
                  <a:srgbClr val="FF0000"/>
                </a:solidFill>
              </a:rPr>
              <a:t>	</a:t>
            </a:r>
            <a:r>
              <a:rPr lang="en-US" sz="1600" b="1" i="1" dirty="0" smtClean="0">
                <a:solidFill>
                  <a:srgbClr val="FF0000"/>
                </a:solidFill>
              </a:rPr>
              <a:t>	variance = radius of 61% of expected value</a:t>
            </a:r>
          </a:p>
          <a:p>
            <a:endParaRPr lang="en-US" b="1" dirty="0" smtClean="0"/>
          </a:p>
          <a:p>
            <a:r>
              <a:rPr lang="en-US" b="1" dirty="0" smtClean="0"/>
              <a:t>•	</a:t>
            </a:r>
            <a:r>
              <a:rPr lang="en-US" b="1" dirty="0" err="1" smtClean="0"/>
              <a:t>σ_position</a:t>
            </a:r>
            <a:r>
              <a:rPr lang="en-US" b="1" dirty="0" smtClean="0"/>
              <a:t> (forecast error of cell position):</a:t>
            </a:r>
          </a:p>
          <a:p>
            <a:r>
              <a:rPr lang="en-US" b="1" dirty="0" smtClean="0"/>
              <a:t>		</a:t>
            </a:r>
            <a:r>
              <a:rPr lang="en-US" sz="1600" b="1" dirty="0" smtClean="0"/>
              <a:t>derived from forecast of error of trajectory</a:t>
            </a:r>
          </a:p>
          <a:p>
            <a:endParaRPr lang="en-US" b="1" dirty="0" smtClean="0"/>
          </a:p>
          <a:p>
            <a:r>
              <a:rPr lang="en-US" sz="2000" b="1" dirty="0">
                <a:solidFill>
                  <a:srgbClr val="FF0000"/>
                </a:solidFill>
              </a:rPr>
              <a:t>	</a:t>
            </a:r>
            <a:r>
              <a:rPr lang="de-DE" sz="2000" b="1" dirty="0">
                <a:solidFill>
                  <a:srgbClr val="FF0000"/>
                </a:solidFill>
              </a:rPr>
              <a:t>Convolution </a:t>
            </a:r>
            <a:r>
              <a:rPr lang="de-DE" sz="2000" b="1" dirty="0" err="1">
                <a:solidFill>
                  <a:srgbClr val="FF0000"/>
                </a:solidFill>
              </a:rPr>
              <a:t>of</a:t>
            </a:r>
            <a:r>
              <a:rPr lang="de-DE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σ</a:t>
            </a:r>
            <a:r>
              <a:rPr lang="en-US" sz="2000" b="1" dirty="0" smtClean="0">
                <a:solidFill>
                  <a:srgbClr val="FF0000"/>
                </a:solidFill>
              </a:rPr>
              <a:t>_</a:t>
            </a:r>
            <a:r>
              <a:rPr lang="de-DE" sz="2000" b="1" dirty="0" err="1" smtClean="0">
                <a:solidFill>
                  <a:srgbClr val="FF0000"/>
                </a:solidFill>
              </a:rPr>
              <a:t>shape</a:t>
            </a:r>
            <a:r>
              <a:rPr lang="de-DE" sz="2000" b="1" dirty="0" smtClean="0">
                <a:solidFill>
                  <a:srgbClr val="FF0000"/>
                </a:solidFill>
              </a:rPr>
              <a:t> </a:t>
            </a:r>
            <a:r>
              <a:rPr lang="de-DE" sz="2000" b="1" dirty="0">
                <a:solidFill>
                  <a:srgbClr val="FF0000"/>
                </a:solidFill>
              </a:rPr>
              <a:t>und </a:t>
            </a:r>
            <a:r>
              <a:rPr lang="en-US" sz="2000" b="1" dirty="0" err="1" smtClean="0">
                <a:solidFill>
                  <a:srgbClr val="FF0000"/>
                </a:solidFill>
              </a:rPr>
              <a:t>σ</a:t>
            </a:r>
            <a:r>
              <a:rPr lang="en-US" sz="2000" b="1" dirty="0" smtClean="0">
                <a:solidFill>
                  <a:srgbClr val="FF0000"/>
                </a:solidFill>
              </a:rPr>
              <a:t>_</a:t>
            </a:r>
            <a:r>
              <a:rPr lang="de-DE" sz="2000" b="1" dirty="0" err="1" smtClean="0">
                <a:solidFill>
                  <a:srgbClr val="FF0000"/>
                </a:solidFill>
              </a:rPr>
              <a:t>position</a:t>
            </a:r>
            <a:r>
              <a:rPr lang="de-DE" sz="2000" b="1" dirty="0" smtClean="0">
                <a:solidFill>
                  <a:srgbClr val="FF0000"/>
                </a:solidFill>
              </a:rPr>
              <a:t>:</a:t>
            </a:r>
          </a:p>
          <a:p>
            <a:endParaRPr lang="en-US" sz="1800" b="1" dirty="0" smtClean="0">
              <a:solidFill>
                <a:srgbClr val="FF0000"/>
              </a:solidFill>
            </a:endParaRPr>
          </a:p>
          <a:p>
            <a:r>
              <a:rPr lang="en-US" b="1" dirty="0" smtClean="0"/>
              <a:t>•	</a:t>
            </a:r>
            <a:r>
              <a:rPr lang="en-US" b="1" dirty="0" err="1" smtClean="0"/>
              <a:t>σ_total</a:t>
            </a:r>
            <a:r>
              <a:rPr lang="en-US" b="1" dirty="0">
                <a:solidFill>
                  <a:srgbClr val="FF0000"/>
                </a:solidFill>
              </a:rPr>
              <a:t>	</a:t>
            </a:r>
          </a:p>
          <a:p>
            <a:r>
              <a:rPr lang="de-DE" sz="1400" b="1" dirty="0" smtClean="0">
                <a:solidFill>
                  <a:schemeClr val="bg1">
                    <a:lumMod val="50000"/>
                  </a:schemeClr>
                </a:solidFill>
              </a:rPr>
              <a:t>	</a:t>
            </a:r>
          </a:p>
        </p:txBody>
      </p:sp>
      <p:pic>
        <p:nvPicPr>
          <p:cNvPr id="10" name="Picture 1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47234" y="4283670"/>
            <a:ext cx="2514600" cy="202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3" name="Objek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92365231"/>
              </p:ext>
            </p:extLst>
          </p:nvPr>
        </p:nvGraphicFramePr>
        <p:xfrm>
          <a:off x="2267744" y="4839487"/>
          <a:ext cx="3632200" cy="48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35" name="Formel" r:id="rId5" imgW="3632200" imgH="482600" progId="Equation.3">
                  <p:embed/>
                </p:oleObj>
              </mc:Choice>
              <mc:Fallback>
                <p:oleObj name="Formel" r:id="rId5" imgW="3632200" imgH="482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267744" y="4839487"/>
                        <a:ext cx="3632200" cy="482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679306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3798962" y="483022"/>
            <a:ext cx="49576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400" b="1" dirty="0" smtClean="0"/>
              <a:t>1.3.2 </a:t>
            </a:r>
            <a:r>
              <a:rPr lang="de-DE" sz="1400" b="1" dirty="0" err="1" smtClean="0"/>
              <a:t>MSwr-CellMOS</a:t>
            </a:r>
            <a:r>
              <a:rPr lang="de-DE" sz="1400" b="1" dirty="0" smtClean="0"/>
              <a:t> (SRF/VKF)</a:t>
            </a:r>
          </a:p>
        </p:txBody>
      </p:sp>
      <p:sp>
        <p:nvSpPr>
          <p:cNvPr id="7" name="Textfeld 1"/>
          <p:cNvSpPr txBox="1">
            <a:spLocks noChangeArrowheads="1"/>
          </p:cNvSpPr>
          <p:nvPr/>
        </p:nvSpPr>
        <p:spPr bwMode="auto">
          <a:xfrm>
            <a:off x="683568" y="1095127"/>
            <a:ext cx="8064896" cy="1492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300" b="1" dirty="0" smtClean="0"/>
              <a:t>Adoption of </a:t>
            </a:r>
            <a:r>
              <a:rPr lang="en-US" sz="2300" b="1" dirty="0" err="1" smtClean="0"/>
              <a:t>MSwr</a:t>
            </a:r>
            <a:r>
              <a:rPr lang="en-US" sz="2300" b="1" dirty="0" smtClean="0"/>
              <a:t>-CellMOS for Hail Alarm in Switzerland</a:t>
            </a:r>
          </a:p>
          <a:p>
            <a:endParaRPr lang="en-US" b="1" dirty="0" smtClean="0"/>
          </a:p>
          <a:p>
            <a:r>
              <a:rPr lang="en-US" b="1" dirty="0" smtClean="0"/>
              <a:t>Case example</a:t>
            </a:r>
          </a:p>
          <a:p>
            <a:r>
              <a:rPr lang="en-US" sz="2000" b="1" dirty="0" smtClean="0"/>
              <a:t>May 10th 2016, Canton: Jura</a:t>
            </a:r>
          </a:p>
        </p:txBody>
      </p:sp>
      <p:pic>
        <p:nvPicPr>
          <p:cNvPr id="10" name="Bild 9" descr="Bildschirmfoto 2017-04-07 um 18.33.4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988840"/>
            <a:ext cx="2880320" cy="3839049"/>
          </a:xfrm>
          <a:prstGeom prst="rect">
            <a:avLst/>
          </a:prstGeom>
          <a:ln w="19050" cmpd="sng">
            <a:solidFill>
              <a:schemeClr val="bg1"/>
            </a:solidFill>
          </a:ln>
        </p:spPr>
      </p:pic>
      <p:sp>
        <p:nvSpPr>
          <p:cNvPr id="2" name="Textfeld 1"/>
          <p:cNvSpPr txBox="1"/>
          <p:nvPr/>
        </p:nvSpPr>
        <p:spPr>
          <a:xfrm>
            <a:off x="5134443" y="5877272"/>
            <a:ext cx="32539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i="1" smtClean="0">
                <a:solidFill>
                  <a:schemeClr val="bg1">
                    <a:lumMod val="50000"/>
                  </a:schemeClr>
                </a:solidFill>
              </a:rPr>
              <a:t>Image source: www.20min.ch</a:t>
            </a:r>
            <a:endParaRPr lang="en-US" sz="1800" i="1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Bild 2" descr="Bildschirmfoto 2017-04-08 um 10.07.27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2924944"/>
            <a:ext cx="4046654" cy="2892341"/>
          </a:xfrm>
          <a:prstGeom prst="rect">
            <a:avLst/>
          </a:prstGeom>
          <a:ln w="19050" cmpd="sng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9721810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33" y="788706"/>
            <a:ext cx="8280919" cy="5520612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3798962" y="483022"/>
            <a:ext cx="49576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400" b="1" dirty="0" smtClean="0"/>
              <a:t>1.3.2 </a:t>
            </a:r>
            <a:r>
              <a:rPr lang="de-DE" sz="1400" b="1" dirty="0" err="1" smtClean="0"/>
              <a:t>MSwr-CellMOS</a:t>
            </a:r>
            <a:r>
              <a:rPr lang="de-DE" sz="1400" b="1" dirty="0" smtClean="0"/>
              <a:t> (SRF/VKF)</a:t>
            </a:r>
          </a:p>
        </p:txBody>
      </p:sp>
      <p:sp>
        <p:nvSpPr>
          <p:cNvPr id="8" name="Textfeld 1"/>
          <p:cNvSpPr txBox="1">
            <a:spLocks noChangeArrowheads="1"/>
          </p:cNvSpPr>
          <p:nvPr/>
        </p:nvSpPr>
        <p:spPr bwMode="auto">
          <a:xfrm>
            <a:off x="683568" y="5229200"/>
            <a:ext cx="4536504" cy="707886"/>
          </a:xfrm>
          <a:prstGeom prst="rect">
            <a:avLst/>
          </a:prstGeom>
          <a:solidFill>
            <a:schemeClr val="bg1">
              <a:alpha val="57000"/>
            </a:schemeClr>
          </a:solidFill>
          <a:ln w="19050" cmpd="sng">
            <a:solidFill>
              <a:schemeClr val="bg1"/>
            </a:solidFill>
          </a:ln>
        </p:spPr>
        <p:txBody>
          <a:bodyPr wrap="square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000" b="1" dirty="0" err="1" smtClean="0"/>
              <a:t>MSwr</a:t>
            </a:r>
            <a:r>
              <a:rPr lang="en-US" sz="2000" b="1" dirty="0" smtClean="0"/>
              <a:t>-CellMOS Hail Forecast</a:t>
            </a:r>
          </a:p>
          <a:p>
            <a:r>
              <a:rPr lang="en-US" sz="2000" b="1" dirty="0" smtClean="0"/>
              <a:t>Full Run 16:20 UTC (0 – 120 min)</a:t>
            </a:r>
            <a:endParaRPr lang="en-US" sz="2000" b="1" dirty="0"/>
          </a:p>
        </p:txBody>
      </p:sp>
      <p:sp>
        <p:nvSpPr>
          <p:cNvPr id="13" name="Textfeld 1"/>
          <p:cNvSpPr txBox="1">
            <a:spLocks noChangeArrowheads="1"/>
          </p:cNvSpPr>
          <p:nvPr/>
        </p:nvSpPr>
        <p:spPr bwMode="auto">
          <a:xfrm>
            <a:off x="6452675" y="1035802"/>
            <a:ext cx="2045759" cy="307777"/>
          </a:xfrm>
          <a:prstGeom prst="rect">
            <a:avLst/>
          </a:prstGeom>
          <a:solidFill>
            <a:schemeClr val="tx1">
              <a:alpha val="57000"/>
            </a:schemeClr>
          </a:solidFill>
          <a:ln w="9525" cmpd="sng">
            <a:solidFill>
              <a:schemeClr val="bg1"/>
            </a:solidFill>
          </a:ln>
        </p:spPr>
        <p:txBody>
          <a:bodyPr wrap="square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r>
              <a:rPr lang="en-US" sz="1400" dirty="0" smtClean="0">
                <a:solidFill>
                  <a:schemeClr val="bg1"/>
                </a:solidFill>
              </a:rPr>
              <a:t>Radar Refl. 16:20 UTC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7" name="Textfeld 1"/>
          <p:cNvSpPr txBox="1">
            <a:spLocks noChangeArrowheads="1"/>
          </p:cNvSpPr>
          <p:nvPr/>
        </p:nvSpPr>
        <p:spPr bwMode="auto">
          <a:xfrm>
            <a:off x="6084168" y="2924944"/>
            <a:ext cx="2418538" cy="307777"/>
          </a:xfrm>
          <a:prstGeom prst="rect">
            <a:avLst/>
          </a:prstGeom>
          <a:solidFill>
            <a:schemeClr val="tx1">
              <a:alpha val="57000"/>
            </a:schemeClr>
          </a:solidFill>
          <a:ln w="9525" cmpd="sng">
            <a:solidFill>
              <a:schemeClr val="bg1"/>
            </a:solidFill>
          </a:ln>
        </p:spPr>
        <p:txBody>
          <a:bodyPr wrap="square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r>
              <a:rPr lang="en-US" sz="1400" dirty="0" err="1" smtClean="0">
                <a:solidFill>
                  <a:schemeClr val="bg1"/>
                </a:solidFill>
              </a:rPr>
              <a:t>Prob</a:t>
            </a:r>
            <a:r>
              <a:rPr lang="en-US" sz="1400" dirty="0" smtClean="0">
                <a:solidFill>
                  <a:schemeClr val="bg1"/>
                </a:solidFill>
              </a:rPr>
              <a:t> Hail &gt; 15mm / 120min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86168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33" y="788706"/>
            <a:ext cx="8280919" cy="5520612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3798962" y="483022"/>
            <a:ext cx="49576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400" b="1" dirty="0" smtClean="0"/>
              <a:t>1.3.2 </a:t>
            </a:r>
            <a:r>
              <a:rPr lang="de-DE" sz="1400" b="1" dirty="0" err="1" smtClean="0"/>
              <a:t>MSwr-CellMOS</a:t>
            </a:r>
            <a:r>
              <a:rPr lang="de-DE" sz="1400" b="1" dirty="0" smtClean="0"/>
              <a:t> (SRF/VKF)</a:t>
            </a:r>
          </a:p>
        </p:txBody>
      </p:sp>
      <p:sp>
        <p:nvSpPr>
          <p:cNvPr id="8" name="Gleichschenkliges Dreieck 7"/>
          <p:cNvSpPr/>
          <p:nvPr/>
        </p:nvSpPr>
        <p:spPr bwMode="auto">
          <a:xfrm>
            <a:off x="3131840" y="2564904"/>
            <a:ext cx="216024" cy="216024"/>
          </a:xfrm>
          <a:prstGeom prst="triangle">
            <a:avLst/>
          </a:prstGeom>
          <a:solidFill>
            <a:srgbClr val="FF00FF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10" name="Textfeld 1"/>
          <p:cNvSpPr txBox="1">
            <a:spLocks noChangeArrowheads="1"/>
          </p:cNvSpPr>
          <p:nvPr/>
        </p:nvSpPr>
        <p:spPr bwMode="auto">
          <a:xfrm>
            <a:off x="6372201" y="5606174"/>
            <a:ext cx="2138972" cy="307777"/>
          </a:xfrm>
          <a:prstGeom prst="rect">
            <a:avLst/>
          </a:prstGeom>
          <a:solidFill>
            <a:schemeClr val="tx1">
              <a:alpha val="57000"/>
            </a:schemeClr>
          </a:solidFill>
          <a:ln w="9525" cmpd="sng">
            <a:solidFill>
              <a:schemeClr val="bg1"/>
            </a:solidFill>
          </a:ln>
        </p:spPr>
        <p:txBody>
          <a:bodyPr wrap="square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r>
              <a:rPr lang="en-US" sz="1400" dirty="0" smtClean="0">
                <a:solidFill>
                  <a:schemeClr val="bg1"/>
                </a:solidFill>
              </a:rPr>
              <a:t>	ESWD Hail Reports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2" name="Gleichschenkliges Dreieck 11"/>
          <p:cNvSpPr/>
          <p:nvPr/>
        </p:nvSpPr>
        <p:spPr bwMode="auto">
          <a:xfrm>
            <a:off x="6516216" y="5644314"/>
            <a:ext cx="216024" cy="216024"/>
          </a:xfrm>
          <a:prstGeom prst="triangle">
            <a:avLst/>
          </a:prstGeom>
          <a:solidFill>
            <a:srgbClr val="FF00FF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14" name="Textfeld 1"/>
          <p:cNvSpPr txBox="1">
            <a:spLocks noChangeArrowheads="1"/>
          </p:cNvSpPr>
          <p:nvPr/>
        </p:nvSpPr>
        <p:spPr bwMode="auto">
          <a:xfrm>
            <a:off x="1475656" y="2132856"/>
            <a:ext cx="1728192" cy="307777"/>
          </a:xfrm>
          <a:prstGeom prst="rect">
            <a:avLst/>
          </a:prstGeom>
          <a:solidFill>
            <a:schemeClr val="tx1">
              <a:alpha val="57000"/>
            </a:schemeClr>
          </a:solidFill>
          <a:ln w="9525" cmpd="sng">
            <a:solidFill>
              <a:schemeClr val="bg1"/>
            </a:solidFill>
          </a:ln>
        </p:spPr>
        <p:txBody>
          <a:bodyPr wrap="square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 dirty="0" smtClean="0">
                <a:solidFill>
                  <a:schemeClr val="bg1"/>
                </a:solidFill>
              </a:rPr>
              <a:t>16:45 UTC, 1.5 cm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5" name="Textfeld 1"/>
          <p:cNvSpPr txBox="1">
            <a:spLocks noChangeArrowheads="1"/>
          </p:cNvSpPr>
          <p:nvPr/>
        </p:nvSpPr>
        <p:spPr bwMode="auto">
          <a:xfrm>
            <a:off x="683568" y="5229200"/>
            <a:ext cx="4536504" cy="707886"/>
          </a:xfrm>
          <a:prstGeom prst="rect">
            <a:avLst/>
          </a:prstGeom>
          <a:solidFill>
            <a:schemeClr val="bg1">
              <a:alpha val="57000"/>
            </a:schemeClr>
          </a:solidFill>
          <a:ln w="19050" cmpd="sng">
            <a:solidFill>
              <a:schemeClr val="bg1"/>
            </a:solidFill>
          </a:ln>
        </p:spPr>
        <p:txBody>
          <a:bodyPr wrap="square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000" b="1" dirty="0" err="1" smtClean="0"/>
              <a:t>MSwr</a:t>
            </a:r>
            <a:r>
              <a:rPr lang="en-US" sz="2000" b="1" dirty="0" smtClean="0"/>
              <a:t>-CellMOS Hail Forecast</a:t>
            </a:r>
          </a:p>
          <a:p>
            <a:r>
              <a:rPr lang="en-US" sz="2000" b="1" dirty="0" smtClean="0"/>
              <a:t>Full Run 16:20 UTC (0 – 120 min)</a:t>
            </a:r>
            <a:endParaRPr lang="en-US" sz="2000" b="1" dirty="0"/>
          </a:p>
        </p:txBody>
      </p:sp>
      <p:sp>
        <p:nvSpPr>
          <p:cNvPr id="16" name="Gleichschenkliges Dreieck 15"/>
          <p:cNvSpPr/>
          <p:nvPr/>
        </p:nvSpPr>
        <p:spPr bwMode="auto">
          <a:xfrm>
            <a:off x="3635896" y="3284984"/>
            <a:ext cx="216024" cy="216024"/>
          </a:xfrm>
          <a:prstGeom prst="triangle">
            <a:avLst/>
          </a:prstGeom>
          <a:solidFill>
            <a:srgbClr val="FF00FF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17" name="Textfeld 1"/>
          <p:cNvSpPr txBox="1">
            <a:spLocks noChangeArrowheads="1"/>
          </p:cNvSpPr>
          <p:nvPr/>
        </p:nvSpPr>
        <p:spPr bwMode="auto">
          <a:xfrm>
            <a:off x="3995936" y="3625279"/>
            <a:ext cx="1584176" cy="307777"/>
          </a:xfrm>
          <a:prstGeom prst="rect">
            <a:avLst/>
          </a:prstGeom>
          <a:solidFill>
            <a:schemeClr val="tx1">
              <a:alpha val="57000"/>
            </a:schemeClr>
          </a:solidFill>
          <a:ln w="9525" cmpd="sng">
            <a:solidFill>
              <a:schemeClr val="bg1"/>
            </a:solidFill>
          </a:ln>
        </p:spPr>
        <p:txBody>
          <a:bodyPr wrap="square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 dirty="0" smtClean="0">
                <a:solidFill>
                  <a:schemeClr val="bg1"/>
                </a:solidFill>
              </a:rPr>
              <a:t>17:10 UTC, 3 cm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8" name="Textfeld 1"/>
          <p:cNvSpPr txBox="1">
            <a:spLocks noChangeArrowheads="1"/>
          </p:cNvSpPr>
          <p:nvPr/>
        </p:nvSpPr>
        <p:spPr bwMode="auto">
          <a:xfrm>
            <a:off x="6084168" y="2924944"/>
            <a:ext cx="2418538" cy="307777"/>
          </a:xfrm>
          <a:prstGeom prst="rect">
            <a:avLst/>
          </a:prstGeom>
          <a:solidFill>
            <a:schemeClr val="tx1">
              <a:alpha val="57000"/>
            </a:schemeClr>
          </a:solidFill>
          <a:ln w="9525" cmpd="sng">
            <a:solidFill>
              <a:schemeClr val="bg1"/>
            </a:solidFill>
          </a:ln>
        </p:spPr>
        <p:txBody>
          <a:bodyPr wrap="square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r>
              <a:rPr lang="en-US" sz="1400" dirty="0" err="1" smtClean="0">
                <a:solidFill>
                  <a:schemeClr val="bg1"/>
                </a:solidFill>
              </a:rPr>
              <a:t>Prob</a:t>
            </a:r>
            <a:r>
              <a:rPr lang="en-US" sz="1400" dirty="0" smtClean="0">
                <a:solidFill>
                  <a:schemeClr val="bg1"/>
                </a:solidFill>
              </a:rPr>
              <a:t> Hail &gt; 15mm / 120min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9" name="Textfeld 1"/>
          <p:cNvSpPr txBox="1">
            <a:spLocks noChangeArrowheads="1"/>
          </p:cNvSpPr>
          <p:nvPr/>
        </p:nvSpPr>
        <p:spPr bwMode="auto">
          <a:xfrm>
            <a:off x="6452675" y="1035802"/>
            <a:ext cx="2045759" cy="307777"/>
          </a:xfrm>
          <a:prstGeom prst="rect">
            <a:avLst/>
          </a:prstGeom>
          <a:solidFill>
            <a:schemeClr val="tx1">
              <a:alpha val="57000"/>
            </a:schemeClr>
          </a:solidFill>
          <a:ln w="9525" cmpd="sng">
            <a:solidFill>
              <a:schemeClr val="bg1"/>
            </a:solidFill>
          </a:ln>
        </p:spPr>
        <p:txBody>
          <a:bodyPr wrap="square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r>
              <a:rPr lang="en-US" sz="1400" dirty="0" smtClean="0">
                <a:solidFill>
                  <a:schemeClr val="bg1"/>
                </a:solidFill>
              </a:rPr>
              <a:t>Radar Refl. 16:20 UTC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75949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33" y="788706"/>
            <a:ext cx="8280919" cy="5520612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3798962" y="483022"/>
            <a:ext cx="49576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400" b="1" dirty="0" smtClean="0"/>
              <a:t>1.3.2 </a:t>
            </a:r>
            <a:r>
              <a:rPr lang="de-DE" sz="1400" b="1" dirty="0" err="1" smtClean="0"/>
              <a:t>MSwr-CellMOS</a:t>
            </a:r>
            <a:r>
              <a:rPr lang="de-DE" sz="1400" b="1" dirty="0" smtClean="0"/>
              <a:t> (SRF/VKF)</a:t>
            </a:r>
          </a:p>
        </p:txBody>
      </p:sp>
      <p:sp>
        <p:nvSpPr>
          <p:cNvPr id="7" name="Textfeld 1"/>
          <p:cNvSpPr txBox="1">
            <a:spLocks noChangeArrowheads="1"/>
          </p:cNvSpPr>
          <p:nvPr/>
        </p:nvSpPr>
        <p:spPr bwMode="auto">
          <a:xfrm>
            <a:off x="683568" y="5229200"/>
            <a:ext cx="4536504" cy="707886"/>
          </a:xfrm>
          <a:prstGeom prst="rect">
            <a:avLst/>
          </a:prstGeom>
          <a:solidFill>
            <a:schemeClr val="bg1">
              <a:alpha val="57000"/>
            </a:schemeClr>
          </a:solidFill>
          <a:ln w="19050" cmpd="sng">
            <a:solidFill>
              <a:schemeClr val="bg1"/>
            </a:solidFill>
          </a:ln>
        </p:spPr>
        <p:txBody>
          <a:bodyPr wrap="square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000" b="1" dirty="0" err="1" smtClean="0"/>
              <a:t>MSwr</a:t>
            </a:r>
            <a:r>
              <a:rPr lang="en-US" sz="2000" b="1" dirty="0" smtClean="0"/>
              <a:t>-CellMOS Hail Forecast</a:t>
            </a:r>
          </a:p>
          <a:p>
            <a:r>
              <a:rPr lang="en-US" sz="2000" b="1" dirty="0" smtClean="0"/>
              <a:t>Run 16:20 UTC + 25 min / 16:45 UTC</a:t>
            </a:r>
            <a:endParaRPr lang="en-US" sz="2000" b="1" dirty="0"/>
          </a:p>
        </p:txBody>
      </p:sp>
      <p:sp>
        <p:nvSpPr>
          <p:cNvPr id="8" name="Gleichschenkliges Dreieck 7"/>
          <p:cNvSpPr/>
          <p:nvPr/>
        </p:nvSpPr>
        <p:spPr bwMode="auto">
          <a:xfrm>
            <a:off x="3131840" y="2564904"/>
            <a:ext cx="216024" cy="216024"/>
          </a:xfrm>
          <a:prstGeom prst="triangle">
            <a:avLst/>
          </a:prstGeom>
          <a:solidFill>
            <a:srgbClr val="FF00FF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14" name="Textfeld 1"/>
          <p:cNvSpPr txBox="1">
            <a:spLocks noChangeArrowheads="1"/>
          </p:cNvSpPr>
          <p:nvPr/>
        </p:nvSpPr>
        <p:spPr bwMode="auto">
          <a:xfrm>
            <a:off x="1475656" y="2132856"/>
            <a:ext cx="1728192" cy="307777"/>
          </a:xfrm>
          <a:prstGeom prst="rect">
            <a:avLst/>
          </a:prstGeom>
          <a:solidFill>
            <a:schemeClr val="tx1">
              <a:alpha val="57000"/>
            </a:schemeClr>
          </a:solidFill>
          <a:ln w="9525" cmpd="sng">
            <a:solidFill>
              <a:schemeClr val="bg1"/>
            </a:solidFill>
          </a:ln>
        </p:spPr>
        <p:txBody>
          <a:bodyPr wrap="square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 dirty="0" smtClean="0">
                <a:solidFill>
                  <a:schemeClr val="bg1"/>
                </a:solidFill>
              </a:rPr>
              <a:t>16:45 UTC, 1.5 cm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6" name="Textfeld 1"/>
          <p:cNvSpPr txBox="1">
            <a:spLocks noChangeArrowheads="1"/>
          </p:cNvSpPr>
          <p:nvPr/>
        </p:nvSpPr>
        <p:spPr bwMode="auto">
          <a:xfrm>
            <a:off x="6355266" y="2924944"/>
            <a:ext cx="2147440" cy="307777"/>
          </a:xfrm>
          <a:prstGeom prst="rect">
            <a:avLst/>
          </a:prstGeom>
          <a:solidFill>
            <a:schemeClr val="tx1">
              <a:alpha val="57000"/>
            </a:schemeClr>
          </a:solidFill>
          <a:ln w="9525" cmpd="sng">
            <a:solidFill>
              <a:schemeClr val="bg1"/>
            </a:solidFill>
          </a:ln>
        </p:spPr>
        <p:txBody>
          <a:bodyPr wrap="square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r>
              <a:rPr lang="en-US" sz="1400" dirty="0" err="1" smtClean="0">
                <a:solidFill>
                  <a:schemeClr val="bg1"/>
                </a:solidFill>
              </a:rPr>
              <a:t>Prob</a:t>
            </a:r>
            <a:r>
              <a:rPr lang="en-US" sz="1400" dirty="0" smtClean="0">
                <a:solidFill>
                  <a:schemeClr val="bg1"/>
                </a:solidFill>
              </a:rPr>
              <a:t> Hail &gt; 15mm / 5min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7" name="Textfeld 1"/>
          <p:cNvSpPr txBox="1">
            <a:spLocks noChangeArrowheads="1"/>
          </p:cNvSpPr>
          <p:nvPr/>
        </p:nvSpPr>
        <p:spPr bwMode="auto">
          <a:xfrm>
            <a:off x="6452675" y="1035802"/>
            <a:ext cx="2045759" cy="307777"/>
          </a:xfrm>
          <a:prstGeom prst="rect">
            <a:avLst/>
          </a:prstGeom>
          <a:solidFill>
            <a:schemeClr val="tx1">
              <a:alpha val="57000"/>
            </a:schemeClr>
          </a:solidFill>
          <a:ln w="9525" cmpd="sng">
            <a:solidFill>
              <a:schemeClr val="bg1"/>
            </a:solidFill>
          </a:ln>
        </p:spPr>
        <p:txBody>
          <a:bodyPr wrap="square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r>
              <a:rPr lang="en-US" sz="1400" dirty="0" smtClean="0">
                <a:solidFill>
                  <a:schemeClr val="bg1"/>
                </a:solidFill>
              </a:rPr>
              <a:t>Radar Refl. 16:20 UTC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2" name="Textfeld 1"/>
          <p:cNvSpPr txBox="1">
            <a:spLocks noChangeArrowheads="1"/>
          </p:cNvSpPr>
          <p:nvPr/>
        </p:nvSpPr>
        <p:spPr bwMode="auto">
          <a:xfrm>
            <a:off x="6372201" y="5606174"/>
            <a:ext cx="2138972" cy="307777"/>
          </a:xfrm>
          <a:prstGeom prst="rect">
            <a:avLst/>
          </a:prstGeom>
          <a:solidFill>
            <a:schemeClr val="tx1">
              <a:alpha val="57000"/>
            </a:schemeClr>
          </a:solidFill>
          <a:ln w="9525" cmpd="sng">
            <a:solidFill>
              <a:schemeClr val="bg1"/>
            </a:solidFill>
          </a:ln>
        </p:spPr>
        <p:txBody>
          <a:bodyPr wrap="square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r>
              <a:rPr lang="en-US" sz="1400" dirty="0" smtClean="0">
                <a:solidFill>
                  <a:schemeClr val="bg1"/>
                </a:solidFill>
              </a:rPr>
              <a:t>	ESWD Hail Reports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3" name="Gleichschenkliges Dreieck 12"/>
          <p:cNvSpPr/>
          <p:nvPr/>
        </p:nvSpPr>
        <p:spPr bwMode="auto">
          <a:xfrm>
            <a:off x="6516216" y="5644314"/>
            <a:ext cx="216024" cy="216024"/>
          </a:xfrm>
          <a:prstGeom prst="triangle">
            <a:avLst/>
          </a:prstGeom>
          <a:solidFill>
            <a:srgbClr val="FF00FF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556228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33" y="788706"/>
            <a:ext cx="8280918" cy="5520612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3798962" y="483022"/>
            <a:ext cx="49576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400" b="1" dirty="0" smtClean="0"/>
              <a:t>1.3.2 </a:t>
            </a:r>
            <a:r>
              <a:rPr lang="de-DE" sz="1400" b="1" dirty="0" err="1" smtClean="0"/>
              <a:t>MSwr-CellMOS</a:t>
            </a:r>
            <a:r>
              <a:rPr lang="de-DE" sz="1400" b="1" dirty="0" smtClean="0"/>
              <a:t> (SRF/VKF)</a:t>
            </a:r>
          </a:p>
        </p:txBody>
      </p:sp>
      <p:sp>
        <p:nvSpPr>
          <p:cNvPr id="7" name="Textfeld 1"/>
          <p:cNvSpPr txBox="1">
            <a:spLocks noChangeArrowheads="1"/>
          </p:cNvSpPr>
          <p:nvPr/>
        </p:nvSpPr>
        <p:spPr bwMode="auto">
          <a:xfrm>
            <a:off x="683568" y="5229200"/>
            <a:ext cx="4536504" cy="707886"/>
          </a:xfrm>
          <a:prstGeom prst="rect">
            <a:avLst/>
          </a:prstGeom>
          <a:solidFill>
            <a:schemeClr val="bg1">
              <a:alpha val="57000"/>
            </a:schemeClr>
          </a:solidFill>
          <a:ln w="19050" cmpd="sng">
            <a:solidFill>
              <a:schemeClr val="bg1"/>
            </a:solidFill>
          </a:ln>
        </p:spPr>
        <p:txBody>
          <a:bodyPr wrap="square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000" b="1" dirty="0" err="1" smtClean="0"/>
              <a:t>MSwr</a:t>
            </a:r>
            <a:r>
              <a:rPr lang="en-US" sz="2000" b="1" dirty="0" smtClean="0"/>
              <a:t>-CellMOS Hail Forecast</a:t>
            </a:r>
          </a:p>
          <a:p>
            <a:r>
              <a:rPr lang="en-US" sz="2000" b="1" dirty="0" smtClean="0"/>
              <a:t>Run 16:20 UTC + 45 min / 17:05 UTC</a:t>
            </a:r>
            <a:endParaRPr lang="en-US" sz="2000" b="1" dirty="0"/>
          </a:p>
        </p:txBody>
      </p:sp>
      <p:sp>
        <p:nvSpPr>
          <p:cNvPr id="11" name="Gleichschenkliges Dreieck 10"/>
          <p:cNvSpPr/>
          <p:nvPr/>
        </p:nvSpPr>
        <p:spPr bwMode="auto">
          <a:xfrm>
            <a:off x="3635896" y="3284984"/>
            <a:ext cx="216024" cy="216024"/>
          </a:xfrm>
          <a:prstGeom prst="triangle">
            <a:avLst/>
          </a:prstGeom>
          <a:solidFill>
            <a:srgbClr val="FF00FF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15" name="Textfeld 1"/>
          <p:cNvSpPr txBox="1">
            <a:spLocks noChangeArrowheads="1"/>
          </p:cNvSpPr>
          <p:nvPr/>
        </p:nvSpPr>
        <p:spPr bwMode="auto">
          <a:xfrm>
            <a:off x="3995936" y="3625279"/>
            <a:ext cx="1584176" cy="307777"/>
          </a:xfrm>
          <a:prstGeom prst="rect">
            <a:avLst/>
          </a:prstGeom>
          <a:solidFill>
            <a:schemeClr val="tx1">
              <a:alpha val="57000"/>
            </a:schemeClr>
          </a:solidFill>
          <a:ln w="9525" cmpd="sng">
            <a:solidFill>
              <a:schemeClr val="bg1"/>
            </a:solidFill>
          </a:ln>
        </p:spPr>
        <p:txBody>
          <a:bodyPr wrap="square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 dirty="0" smtClean="0">
                <a:solidFill>
                  <a:schemeClr val="bg1"/>
                </a:solidFill>
              </a:rPr>
              <a:t>17:10 UTC, 3 cm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6" name="Bild 15" descr="Bildschirmfoto 2017-04-07 um 18.33.4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029491"/>
            <a:ext cx="1584176" cy="2111477"/>
          </a:xfrm>
          <a:prstGeom prst="rect">
            <a:avLst/>
          </a:prstGeom>
          <a:ln w="19050" cmpd="sng">
            <a:solidFill>
              <a:schemeClr val="bg1"/>
            </a:solidFill>
          </a:ln>
        </p:spPr>
      </p:pic>
      <p:sp>
        <p:nvSpPr>
          <p:cNvPr id="20" name="Textfeld 1"/>
          <p:cNvSpPr txBox="1">
            <a:spLocks noChangeArrowheads="1"/>
          </p:cNvSpPr>
          <p:nvPr/>
        </p:nvSpPr>
        <p:spPr bwMode="auto">
          <a:xfrm>
            <a:off x="6355266" y="2924944"/>
            <a:ext cx="2147440" cy="307777"/>
          </a:xfrm>
          <a:prstGeom prst="rect">
            <a:avLst/>
          </a:prstGeom>
          <a:solidFill>
            <a:schemeClr val="tx1">
              <a:alpha val="57000"/>
            </a:schemeClr>
          </a:solidFill>
          <a:ln w="9525" cmpd="sng">
            <a:solidFill>
              <a:schemeClr val="bg1"/>
            </a:solidFill>
          </a:ln>
        </p:spPr>
        <p:txBody>
          <a:bodyPr wrap="square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r>
              <a:rPr lang="en-US" sz="1400" dirty="0" err="1" smtClean="0">
                <a:solidFill>
                  <a:schemeClr val="bg1"/>
                </a:solidFill>
              </a:rPr>
              <a:t>Prob</a:t>
            </a:r>
            <a:r>
              <a:rPr lang="en-US" sz="1400" dirty="0" smtClean="0">
                <a:solidFill>
                  <a:schemeClr val="bg1"/>
                </a:solidFill>
              </a:rPr>
              <a:t> Hail &gt; 15mm / 5min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21" name="Textfeld 1"/>
          <p:cNvSpPr txBox="1">
            <a:spLocks noChangeArrowheads="1"/>
          </p:cNvSpPr>
          <p:nvPr/>
        </p:nvSpPr>
        <p:spPr bwMode="auto">
          <a:xfrm>
            <a:off x="6452675" y="1035802"/>
            <a:ext cx="2045759" cy="307777"/>
          </a:xfrm>
          <a:prstGeom prst="rect">
            <a:avLst/>
          </a:prstGeom>
          <a:solidFill>
            <a:schemeClr val="tx1">
              <a:alpha val="57000"/>
            </a:schemeClr>
          </a:solidFill>
          <a:ln w="9525" cmpd="sng">
            <a:solidFill>
              <a:schemeClr val="bg1"/>
            </a:solidFill>
          </a:ln>
        </p:spPr>
        <p:txBody>
          <a:bodyPr wrap="square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r>
              <a:rPr lang="en-US" sz="1400" dirty="0" smtClean="0">
                <a:solidFill>
                  <a:schemeClr val="bg1"/>
                </a:solidFill>
              </a:rPr>
              <a:t>Radar Refl. 16:20 UTC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2" name="Textfeld 1"/>
          <p:cNvSpPr txBox="1">
            <a:spLocks noChangeArrowheads="1"/>
          </p:cNvSpPr>
          <p:nvPr/>
        </p:nvSpPr>
        <p:spPr bwMode="auto">
          <a:xfrm>
            <a:off x="6372201" y="5606174"/>
            <a:ext cx="2138972" cy="307777"/>
          </a:xfrm>
          <a:prstGeom prst="rect">
            <a:avLst/>
          </a:prstGeom>
          <a:solidFill>
            <a:schemeClr val="tx1">
              <a:alpha val="57000"/>
            </a:schemeClr>
          </a:solidFill>
          <a:ln w="9525" cmpd="sng">
            <a:solidFill>
              <a:schemeClr val="bg1"/>
            </a:solidFill>
          </a:ln>
        </p:spPr>
        <p:txBody>
          <a:bodyPr wrap="square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r>
              <a:rPr lang="en-US" sz="1400" dirty="0" smtClean="0">
                <a:solidFill>
                  <a:schemeClr val="bg1"/>
                </a:solidFill>
              </a:rPr>
              <a:t>	ESWD Hail Reports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3" name="Gleichschenkliges Dreieck 12"/>
          <p:cNvSpPr/>
          <p:nvPr/>
        </p:nvSpPr>
        <p:spPr bwMode="auto">
          <a:xfrm>
            <a:off x="6516216" y="5644314"/>
            <a:ext cx="216024" cy="216024"/>
          </a:xfrm>
          <a:prstGeom prst="triangle">
            <a:avLst/>
          </a:prstGeom>
          <a:solidFill>
            <a:srgbClr val="FF00FF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473249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feld 1"/>
          <p:cNvSpPr txBox="1">
            <a:spLocks noChangeArrowheads="1"/>
          </p:cNvSpPr>
          <p:nvPr/>
        </p:nvSpPr>
        <p:spPr bwMode="auto">
          <a:xfrm>
            <a:off x="755577" y="1678156"/>
            <a:ext cx="7776864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b="1" dirty="0" smtClean="0"/>
              <a:t>0.	Introduction</a:t>
            </a:r>
          </a:p>
          <a:p>
            <a:endParaRPr lang="en-US" b="1" dirty="0" smtClean="0"/>
          </a:p>
          <a:p>
            <a:pPr>
              <a:buAutoNum type="arabicPeriod"/>
            </a:pPr>
            <a:r>
              <a:rPr lang="en-US" b="1" dirty="0" smtClean="0"/>
              <a:t>History of the project</a:t>
            </a:r>
          </a:p>
          <a:p>
            <a:pPr marL="0" indent="0"/>
            <a:r>
              <a:rPr lang="en-US" b="1" dirty="0" smtClean="0"/>
              <a:t>     „Automatic Hail Detection and Forecasting“</a:t>
            </a:r>
          </a:p>
          <a:p>
            <a:endParaRPr lang="en-US" b="1" dirty="0" smtClean="0"/>
          </a:p>
          <a:p>
            <a:pPr>
              <a:buAutoNum type="arabicPeriod" startAt="2"/>
            </a:pPr>
            <a:r>
              <a:rPr lang="en-US" b="1" dirty="0" smtClean="0"/>
              <a:t>Verification</a:t>
            </a:r>
          </a:p>
          <a:p>
            <a:pPr>
              <a:buAutoNum type="arabicPeriod" startAt="2"/>
            </a:pPr>
            <a:endParaRPr lang="en-US" b="1" dirty="0" smtClean="0"/>
          </a:p>
          <a:p>
            <a:pPr>
              <a:buAutoNum type="arabicPeriod" startAt="3"/>
            </a:pPr>
            <a:r>
              <a:rPr lang="en-US" b="1" dirty="0" smtClean="0"/>
              <a:t>Outlook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3798962" y="483022"/>
            <a:ext cx="49576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 smtClean="0"/>
              <a:t>Content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3798962" y="483022"/>
            <a:ext cx="49576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400" b="1" dirty="0"/>
              <a:t>1.3.2 </a:t>
            </a:r>
            <a:r>
              <a:rPr lang="de-DE" sz="1400" b="1" dirty="0" err="1"/>
              <a:t>MSwr</a:t>
            </a:r>
            <a:r>
              <a:rPr lang="de-DE" sz="1400" b="1" dirty="0"/>
              <a:t>-CellMOS (SRF/VKF)</a:t>
            </a:r>
          </a:p>
        </p:txBody>
      </p:sp>
      <p:sp>
        <p:nvSpPr>
          <p:cNvPr id="6" name="Textfeld 1"/>
          <p:cNvSpPr txBox="1">
            <a:spLocks noChangeArrowheads="1"/>
          </p:cNvSpPr>
          <p:nvPr/>
        </p:nvSpPr>
        <p:spPr bwMode="auto">
          <a:xfrm>
            <a:off x="683568" y="908720"/>
            <a:ext cx="7776864" cy="5401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300" b="1" dirty="0" smtClean="0"/>
              <a:t>Optimized decision making based on Hail probabilities</a:t>
            </a:r>
          </a:p>
          <a:p>
            <a:endParaRPr lang="en-US" sz="2300" b="1" dirty="0" smtClean="0"/>
          </a:p>
          <a:p>
            <a:r>
              <a:rPr lang="en-US" sz="2300" b="1" dirty="0" smtClean="0"/>
              <a:t>Rule:	If predicted hail probability exceeds the</a:t>
            </a:r>
          </a:p>
          <a:p>
            <a:r>
              <a:rPr lang="en-US" sz="2300" b="1" dirty="0" smtClean="0"/>
              <a:t>		cost-loss ratio then action has to be taken:</a:t>
            </a:r>
          </a:p>
          <a:p>
            <a:r>
              <a:rPr lang="en-US" sz="2300" b="1" dirty="0" smtClean="0"/>
              <a:t>Cost:	loss of living quality due to moving external 	venetian blinds up</a:t>
            </a:r>
          </a:p>
          <a:p>
            <a:r>
              <a:rPr lang="en-US" sz="2300" b="1" dirty="0" smtClean="0"/>
              <a:t>Loss:	expected damage if Hail occurs.</a:t>
            </a:r>
          </a:p>
          <a:p>
            <a:endParaRPr lang="en-US" sz="2300" b="1" dirty="0" smtClean="0"/>
          </a:p>
          <a:p>
            <a:r>
              <a:rPr lang="en-US" sz="2300" b="1" dirty="0" smtClean="0"/>
              <a:t>Formula:</a:t>
            </a:r>
          </a:p>
          <a:p>
            <a:r>
              <a:rPr lang="en-US" sz="2300" b="1" dirty="0" smtClean="0"/>
              <a:t>	</a:t>
            </a:r>
            <a:r>
              <a:rPr lang="en-US" sz="2300" b="1" dirty="0" smtClean="0">
                <a:solidFill>
                  <a:srgbClr val="FF0000"/>
                </a:solidFill>
              </a:rPr>
              <a:t>If (</a:t>
            </a:r>
            <a:r>
              <a:rPr lang="en-US" sz="2300" b="1" dirty="0" err="1" smtClean="0">
                <a:solidFill>
                  <a:srgbClr val="FF0000"/>
                </a:solidFill>
              </a:rPr>
              <a:t>Prob_Hail</a:t>
            </a:r>
            <a:r>
              <a:rPr lang="en-US" sz="2300" b="1" dirty="0" smtClean="0">
                <a:solidFill>
                  <a:srgbClr val="FF0000"/>
                </a:solidFill>
              </a:rPr>
              <a:t>&gt;15mm &gt; Threshold)</a:t>
            </a:r>
          </a:p>
          <a:p>
            <a:r>
              <a:rPr lang="en-US" sz="2300" b="1" dirty="0" smtClean="0">
                <a:solidFill>
                  <a:srgbClr val="FF0000"/>
                </a:solidFill>
              </a:rPr>
              <a:t>		move external venetian blinds up</a:t>
            </a:r>
          </a:p>
          <a:p>
            <a:r>
              <a:rPr lang="en-US" sz="2300" b="1" dirty="0" smtClean="0"/>
              <a:t>	</a:t>
            </a:r>
          </a:p>
          <a:p>
            <a:r>
              <a:rPr lang="en-US" sz="2300" b="1" dirty="0" smtClean="0"/>
              <a:t>	with Threshold = Cost / Loss</a:t>
            </a:r>
          </a:p>
          <a:p>
            <a:endParaRPr lang="en-US" sz="2300" b="1" dirty="0" smtClean="0"/>
          </a:p>
          <a:p>
            <a:r>
              <a:rPr lang="en-US" sz="2300" b="1" dirty="0" smtClean="0"/>
              <a:t>Current Threshold is 5% and subject of discussions</a:t>
            </a:r>
            <a:endParaRPr lang="en-US" sz="2300" b="1" dirty="0"/>
          </a:p>
        </p:txBody>
      </p:sp>
      <p:cxnSp>
        <p:nvCxnSpPr>
          <p:cNvPr id="3" name="Gerade Verbindung mit Pfeil 2"/>
          <p:cNvCxnSpPr/>
          <p:nvPr/>
        </p:nvCxnSpPr>
        <p:spPr bwMode="auto">
          <a:xfrm>
            <a:off x="1259632" y="4678536"/>
            <a:ext cx="360040" cy="0"/>
          </a:xfrm>
          <a:prstGeom prst="straightConnector1">
            <a:avLst/>
          </a:prstGeom>
          <a:solidFill>
            <a:schemeClr val="accent1"/>
          </a:solidFill>
          <a:ln w="444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7442367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3798962" y="483022"/>
            <a:ext cx="49576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400" b="1" dirty="0" smtClean="0"/>
              <a:t>2 </a:t>
            </a:r>
            <a:r>
              <a:rPr lang="de-DE" sz="1400" b="1" noProof="1" smtClean="0"/>
              <a:t>Verification</a:t>
            </a:r>
          </a:p>
        </p:txBody>
      </p:sp>
      <p:sp>
        <p:nvSpPr>
          <p:cNvPr id="6" name="Textfeld 1"/>
          <p:cNvSpPr txBox="1">
            <a:spLocks noChangeArrowheads="1"/>
          </p:cNvSpPr>
          <p:nvPr/>
        </p:nvSpPr>
        <p:spPr bwMode="auto">
          <a:xfrm>
            <a:off x="755576" y="1268760"/>
            <a:ext cx="7776864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b="1" dirty="0" smtClean="0"/>
              <a:t>Verification is very difficult:</a:t>
            </a:r>
          </a:p>
          <a:p>
            <a:endParaRPr lang="en-US" b="1" dirty="0" smtClean="0"/>
          </a:p>
          <a:p>
            <a:r>
              <a:rPr lang="en-US" b="1" dirty="0" smtClean="0"/>
              <a:t>•	sparse observation data</a:t>
            </a:r>
          </a:p>
          <a:p>
            <a:endParaRPr lang="en-US" b="1" dirty="0" smtClean="0"/>
          </a:p>
          <a:p>
            <a:r>
              <a:rPr lang="en-US" b="1" dirty="0" smtClean="0"/>
              <a:t>•	comparative verification with other providers impossible</a:t>
            </a:r>
          </a:p>
          <a:p>
            <a:endParaRPr lang="en-US" b="1" dirty="0" smtClean="0"/>
          </a:p>
          <a:p>
            <a:r>
              <a:rPr lang="en-US" b="1" dirty="0" smtClean="0"/>
              <a:t>•	comparative verification against persistency of the observation possible</a:t>
            </a:r>
          </a:p>
          <a:p>
            <a:endParaRPr lang="en-US" b="1" dirty="0"/>
          </a:p>
          <a:p>
            <a:r>
              <a:rPr lang="en-US" b="1" dirty="0" smtClean="0"/>
              <a:t>•	verification possible for selected single cases with verified observations, e.g. from ESWD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5581431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3798962" y="483022"/>
            <a:ext cx="49576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400" b="1" dirty="0" smtClean="0"/>
              <a:t>2 </a:t>
            </a:r>
            <a:r>
              <a:rPr lang="de-DE" sz="1400" b="1" noProof="1" smtClean="0"/>
              <a:t>Verification</a:t>
            </a:r>
          </a:p>
        </p:txBody>
      </p:sp>
      <p:sp>
        <p:nvSpPr>
          <p:cNvPr id="6" name="Textfeld 1"/>
          <p:cNvSpPr txBox="1">
            <a:spLocks noChangeArrowheads="1"/>
          </p:cNvSpPr>
          <p:nvPr/>
        </p:nvSpPr>
        <p:spPr bwMode="auto">
          <a:xfrm>
            <a:off x="755576" y="1268760"/>
            <a:ext cx="7992888" cy="4247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b="1" dirty="0" smtClean="0"/>
              <a:t>Verification SFCMOS vs. observation persistency</a:t>
            </a:r>
          </a:p>
          <a:p>
            <a:r>
              <a:rPr lang="en-US" sz="2000" b="1" dirty="0" smtClean="0"/>
              <a:t>Element: Probability of Hail Size &gt; 15mm</a:t>
            </a:r>
          </a:p>
          <a:p>
            <a:endParaRPr lang="en-US" b="1" dirty="0" smtClean="0"/>
          </a:p>
          <a:p>
            <a:r>
              <a:rPr lang="en-US" sz="1800" b="1" dirty="0" smtClean="0">
                <a:latin typeface="Courier New"/>
                <a:cs typeface="Courier New"/>
              </a:rPr>
              <a:t>Lead   Mean    Mean   Bias   </a:t>
            </a:r>
            <a:r>
              <a:rPr lang="en-US" sz="1800" b="1" dirty="0" smtClean="0">
                <a:solidFill>
                  <a:srgbClr val="FF0000"/>
                </a:solidFill>
                <a:latin typeface="Courier New"/>
                <a:cs typeface="Courier New"/>
              </a:rPr>
              <a:t>RMSE   RV </a:t>
            </a:r>
            <a:r>
              <a:rPr lang="en-US" sz="1800" b="1" dirty="0" smtClean="0">
                <a:latin typeface="Courier New"/>
                <a:cs typeface="Courier New"/>
              </a:rPr>
              <a:t>   Cases    RMSE</a:t>
            </a:r>
          </a:p>
          <a:p>
            <a:r>
              <a:rPr lang="en-US" sz="1800" b="1" dirty="0" smtClean="0">
                <a:latin typeface="Courier New"/>
                <a:cs typeface="Courier New"/>
              </a:rPr>
              <a:t>Time    </a:t>
            </a:r>
            <a:r>
              <a:rPr lang="en-US" sz="1800" b="1" dirty="0" err="1" smtClean="0">
                <a:latin typeface="Courier New"/>
                <a:cs typeface="Courier New"/>
              </a:rPr>
              <a:t>Obs</a:t>
            </a:r>
            <a:r>
              <a:rPr lang="en-US" sz="1800" b="1" dirty="0" smtClean="0">
                <a:latin typeface="Courier New"/>
                <a:cs typeface="Courier New"/>
              </a:rPr>
              <a:t>     Fc     Fc     </a:t>
            </a:r>
            <a:r>
              <a:rPr lang="en-US" sz="1800" b="1" dirty="0" smtClean="0">
                <a:solidFill>
                  <a:srgbClr val="FF0000"/>
                </a:solidFill>
                <a:latin typeface="Courier New"/>
                <a:cs typeface="Courier New"/>
              </a:rPr>
              <a:t>Fc  (</a:t>
            </a:r>
            <a:r>
              <a:rPr lang="en-US" sz="1800" b="1" dirty="0" err="1" smtClean="0">
                <a:solidFill>
                  <a:srgbClr val="FF0000"/>
                </a:solidFill>
                <a:latin typeface="Courier New"/>
                <a:cs typeface="Courier New"/>
              </a:rPr>
              <a:t>Fc,P</a:t>
            </a:r>
            <a:r>
              <a:rPr lang="en-US" sz="1800" b="1" dirty="0" smtClean="0">
                <a:solidFill>
                  <a:srgbClr val="FF0000"/>
                </a:solidFill>
                <a:latin typeface="Courier New"/>
                <a:cs typeface="Courier New"/>
              </a:rPr>
              <a:t>) </a:t>
            </a:r>
            <a:r>
              <a:rPr lang="en-US" sz="1800" b="1" dirty="0" smtClean="0">
                <a:latin typeface="Courier New"/>
                <a:cs typeface="Courier New"/>
              </a:rPr>
              <a:t>  /Mio    </a:t>
            </a:r>
            <a:r>
              <a:rPr lang="en-US" sz="1800" b="1" dirty="0" err="1" smtClean="0">
                <a:latin typeface="Courier New"/>
                <a:cs typeface="Courier New"/>
              </a:rPr>
              <a:t>Pers</a:t>
            </a:r>
            <a:endParaRPr lang="en-US" sz="1800" b="1" dirty="0" smtClean="0">
              <a:latin typeface="Courier New"/>
              <a:cs typeface="Courier New"/>
            </a:endParaRPr>
          </a:p>
          <a:p>
            <a:r>
              <a:rPr lang="en-US" sz="1800" b="1" dirty="0" smtClean="0">
                <a:latin typeface="Courier New"/>
                <a:cs typeface="Courier New"/>
              </a:rPr>
              <a:t>-------------------------------------------------------</a:t>
            </a:r>
          </a:p>
          <a:p>
            <a:r>
              <a:rPr lang="en-US" sz="1800" b="1" dirty="0" smtClean="0">
                <a:latin typeface="Courier New"/>
                <a:cs typeface="Courier New"/>
              </a:rPr>
              <a:t>   0  10.78   10.78   1.00   </a:t>
            </a:r>
            <a:r>
              <a:rPr lang="en-US" sz="1800" b="1" dirty="0" smtClean="0">
                <a:solidFill>
                  <a:srgbClr val="FF0000"/>
                </a:solidFill>
                <a:latin typeface="Courier New"/>
                <a:cs typeface="Courier New"/>
              </a:rPr>
              <a:t>0.00   0.00 </a:t>
            </a:r>
            <a:r>
              <a:rPr lang="en-US" sz="1800" b="1" dirty="0" smtClean="0">
                <a:latin typeface="Courier New"/>
                <a:cs typeface="Courier New"/>
              </a:rPr>
              <a:t>  0.33    0.00</a:t>
            </a:r>
          </a:p>
          <a:p>
            <a:r>
              <a:rPr lang="en-US" sz="1800" b="1" dirty="0" smtClean="0">
                <a:latin typeface="Courier New"/>
                <a:cs typeface="Courier New"/>
              </a:rPr>
              <a:t>-------------------------------------------------------</a:t>
            </a:r>
          </a:p>
          <a:p>
            <a:r>
              <a:rPr lang="en-US" sz="1800" b="1" dirty="0" smtClean="0">
                <a:latin typeface="Courier New"/>
                <a:cs typeface="Courier New"/>
              </a:rPr>
              <a:t>   5   2.40    2.24   0.93   </a:t>
            </a:r>
            <a:r>
              <a:rPr lang="en-US" sz="1800" b="1" dirty="0" smtClean="0">
                <a:solidFill>
                  <a:srgbClr val="FF0000"/>
                </a:solidFill>
                <a:latin typeface="Courier New"/>
                <a:cs typeface="Courier New"/>
              </a:rPr>
              <a:t>6.27  35.40 </a:t>
            </a:r>
            <a:r>
              <a:rPr lang="en-US" sz="1800" b="1" dirty="0" smtClean="0">
                <a:latin typeface="Courier New"/>
                <a:cs typeface="Courier New"/>
              </a:rPr>
              <a:t>  1.50    7.80</a:t>
            </a:r>
          </a:p>
          <a:p>
            <a:r>
              <a:rPr lang="en-US" sz="1800" b="1" dirty="0" smtClean="0">
                <a:latin typeface="Courier New"/>
                <a:cs typeface="Courier New"/>
              </a:rPr>
              <a:t>  10   1.70    1.66   0.98   </a:t>
            </a:r>
            <a:r>
              <a:rPr lang="en-US" sz="1800" b="1" dirty="0" smtClean="0">
                <a:solidFill>
                  <a:srgbClr val="FF0000"/>
                </a:solidFill>
                <a:latin typeface="Courier New"/>
                <a:cs typeface="Courier New"/>
              </a:rPr>
              <a:t>6.50  34.59 </a:t>
            </a:r>
            <a:r>
              <a:rPr lang="en-US" sz="1800" b="1" dirty="0" smtClean="0">
                <a:latin typeface="Courier New"/>
                <a:cs typeface="Courier New"/>
              </a:rPr>
              <a:t>  2.12    8.03</a:t>
            </a:r>
          </a:p>
          <a:p>
            <a:r>
              <a:rPr lang="en-US" sz="1800" b="1" dirty="0" smtClean="0">
                <a:latin typeface="Courier New"/>
                <a:cs typeface="Courier New"/>
              </a:rPr>
              <a:t>  15   1.20    1.25   1.04   </a:t>
            </a:r>
            <a:r>
              <a:rPr lang="en-US" sz="1800" b="1" dirty="0" smtClean="0">
                <a:solidFill>
                  <a:srgbClr val="FF0000"/>
                </a:solidFill>
                <a:latin typeface="Courier New"/>
                <a:cs typeface="Courier New"/>
              </a:rPr>
              <a:t>5.86  32.56 </a:t>
            </a:r>
            <a:r>
              <a:rPr lang="en-US" sz="1800" b="1" dirty="0" smtClean="0">
                <a:latin typeface="Courier New"/>
                <a:cs typeface="Courier New"/>
              </a:rPr>
              <a:t>  2.99    7.14</a:t>
            </a:r>
          </a:p>
          <a:p>
            <a:r>
              <a:rPr lang="en-US" sz="1800" b="1" dirty="0" smtClean="0">
                <a:latin typeface="Courier New"/>
                <a:cs typeface="Courier New"/>
              </a:rPr>
              <a:t>  20   0.80    0.98   1.22   </a:t>
            </a:r>
            <a:r>
              <a:rPr lang="en-US" sz="1800" b="1" dirty="0" smtClean="0">
                <a:solidFill>
                  <a:srgbClr val="FF0000"/>
                </a:solidFill>
                <a:latin typeface="Courier New"/>
                <a:cs typeface="Courier New"/>
              </a:rPr>
              <a:t>4.94  30.82 </a:t>
            </a:r>
            <a:r>
              <a:rPr lang="en-US" sz="1800" b="1" dirty="0" smtClean="0">
                <a:latin typeface="Courier New"/>
                <a:cs typeface="Courier New"/>
              </a:rPr>
              <a:t>  4.49    5.94</a:t>
            </a:r>
          </a:p>
          <a:p>
            <a:r>
              <a:rPr lang="en-US" sz="1800" b="1" dirty="0" smtClean="0">
                <a:latin typeface="Courier New"/>
                <a:cs typeface="Courier New"/>
              </a:rPr>
              <a:t>  25   0.53    0.78   1.47   </a:t>
            </a:r>
            <a:r>
              <a:rPr lang="en-US" sz="1800" b="1" dirty="0" smtClean="0">
                <a:solidFill>
                  <a:srgbClr val="FF0000"/>
                </a:solidFill>
                <a:latin typeface="Courier New"/>
                <a:cs typeface="Courier New"/>
              </a:rPr>
              <a:t>4.11  29.30 </a:t>
            </a:r>
            <a:r>
              <a:rPr lang="en-US" sz="1800" b="1" dirty="0" smtClean="0">
                <a:latin typeface="Courier New"/>
                <a:cs typeface="Courier New"/>
              </a:rPr>
              <a:t>  6.76    4.88</a:t>
            </a:r>
          </a:p>
          <a:p>
            <a:r>
              <a:rPr lang="en-US" sz="1800" b="1" dirty="0" smtClean="0">
                <a:latin typeface="Courier New"/>
                <a:cs typeface="Courier New"/>
              </a:rPr>
              <a:t>  30   0.36    0.66   1.84   </a:t>
            </a:r>
            <a:r>
              <a:rPr lang="en-US" sz="1800" b="1" dirty="0" smtClean="0">
                <a:solidFill>
                  <a:srgbClr val="FF0000"/>
                </a:solidFill>
                <a:latin typeface="Courier New"/>
                <a:cs typeface="Courier New"/>
              </a:rPr>
              <a:t>3.42  28.11 </a:t>
            </a:r>
            <a:r>
              <a:rPr lang="en-US" sz="1800" b="1" dirty="0" smtClean="0">
                <a:latin typeface="Courier New"/>
                <a:cs typeface="Courier New"/>
              </a:rPr>
              <a:t> 10.00    4.03</a:t>
            </a:r>
          </a:p>
        </p:txBody>
      </p:sp>
    </p:spTree>
    <p:extLst>
      <p:ext uri="{BB962C8B-B14F-4D97-AF65-F5344CB8AC3E}">
        <p14:creationId xmlns:p14="http://schemas.microsoft.com/office/powerpoint/2010/main" val="29141830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3798962" y="483022"/>
            <a:ext cx="49576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400" b="1" dirty="0" smtClean="0"/>
              <a:t>3 Outlook</a:t>
            </a:r>
          </a:p>
        </p:txBody>
      </p:sp>
      <p:sp>
        <p:nvSpPr>
          <p:cNvPr id="6" name="Textfeld 1"/>
          <p:cNvSpPr txBox="1">
            <a:spLocks noChangeArrowheads="1"/>
          </p:cNvSpPr>
          <p:nvPr/>
        </p:nvSpPr>
        <p:spPr bwMode="auto">
          <a:xfrm>
            <a:off x="755576" y="1268760"/>
            <a:ext cx="7776864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b="1" dirty="0" smtClean="0"/>
              <a:t>3	Outlook</a:t>
            </a:r>
          </a:p>
          <a:p>
            <a:endParaRPr lang="en-US" b="1" dirty="0" smtClean="0"/>
          </a:p>
          <a:p>
            <a:r>
              <a:rPr lang="en-US" b="1" dirty="0" smtClean="0"/>
              <a:t>•	Missing conceptual piece in </a:t>
            </a:r>
            <a:r>
              <a:rPr lang="en-US" b="1" dirty="0" err="1" smtClean="0"/>
              <a:t>MSwr</a:t>
            </a:r>
            <a:r>
              <a:rPr lang="en-US" b="1" dirty="0" smtClean="0"/>
              <a:t>-CellMOS:</a:t>
            </a:r>
          </a:p>
          <a:p>
            <a:r>
              <a:rPr lang="en-US" b="1" dirty="0" smtClean="0"/>
              <a:t>	„Life cycle“ of convective cells: Forecast of „birth“ and „death“</a:t>
            </a:r>
          </a:p>
          <a:p>
            <a:endParaRPr lang="en-US" b="1" dirty="0" smtClean="0"/>
          </a:p>
          <a:p>
            <a:r>
              <a:rPr lang="en-US" b="1" dirty="0" smtClean="0"/>
              <a:t>•	Improvement of hail analysis by using full volumetric radar data and </a:t>
            </a:r>
            <a:r>
              <a:rPr lang="en-US" b="1" dirty="0" err="1" smtClean="0"/>
              <a:t>polarimetric</a:t>
            </a:r>
            <a:r>
              <a:rPr lang="en-US" b="1" dirty="0" smtClean="0"/>
              <a:t> precipitation type radar data as predictand input possible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0120432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&#10;vortrag19.png                                                  000C66DAPB_JAN                         C459890D:"/>
          <p:cNvPicPr>
            <a:picLocks noChangeAspect="1" noChangeArrowheads="1"/>
          </p:cNvPicPr>
          <p:nvPr/>
        </p:nvPicPr>
        <p:blipFill rotWithShape="1">
          <a:blip r:embed="rId3">
            <a:alphaModFix amt="50000"/>
          </a:blip>
          <a:srcRect l="-7677" t="7189" r="7677" b="-7189"/>
          <a:stretch/>
        </p:blipFill>
        <p:spPr bwMode="auto">
          <a:xfrm>
            <a:off x="-316800" y="793874"/>
            <a:ext cx="9077754" cy="5947494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8" name="Textfeld 1"/>
          <p:cNvSpPr txBox="1">
            <a:spLocks noChangeArrowheads="1"/>
          </p:cNvSpPr>
          <p:nvPr/>
        </p:nvSpPr>
        <p:spPr bwMode="auto">
          <a:xfrm>
            <a:off x="683568" y="1556792"/>
            <a:ext cx="7776864" cy="461665"/>
          </a:xfrm>
          <a:prstGeom prst="rect">
            <a:avLst/>
          </a:prstGeom>
          <a:solidFill>
            <a:schemeClr val="bg1">
              <a:alpha val="57000"/>
            </a:schemeClr>
          </a:solidFill>
          <a:ln w="19050" cmpd="sng">
            <a:solidFill>
              <a:schemeClr val="bg1"/>
            </a:solidFill>
          </a:ln>
        </p:spPr>
        <p:txBody>
          <a:bodyPr wrap="square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b="1" smtClean="0"/>
              <a:t>Thank you for your attention!</a:t>
            </a:r>
            <a:endParaRPr lang="en-US" b="1"/>
          </a:p>
        </p:txBody>
      </p:sp>
      <p:sp>
        <p:nvSpPr>
          <p:cNvPr id="16" name="Textfeld 1"/>
          <p:cNvSpPr txBox="1">
            <a:spLocks noChangeArrowheads="1"/>
          </p:cNvSpPr>
          <p:nvPr/>
        </p:nvSpPr>
        <p:spPr bwMode="auto">
          <a:xfrm>
            <a:off x="3563888" y="3995772"/>
            <a:ext cx="2016224" cy="369332"/>
          </a:xfrm>
          <a:prstGeom prst="rect">
            <a:avLst/>
          </a:prstGeom>
          <a:solidFill>
            <a:srgbClr val="FFFFFF">
              <a:alpha val="75000"/>
            </a:srgbClr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1800" b="1" smtClean="0"/>
              <a:t>Contributors</a:t>
            </a:r>
          </a:p>
        </p:txBody>
      </p:sp>
      <p:sp>
        <p:nvSpPr>
          <p:cNvPr id="17" name="Line 10"/>
          <p:cNvSpPr>
            <a:spLocks noChangeShapeType="1"/>
          </p:cNvSpPr>
          <p:nvPr/>
        </p:nvSpPr>
        <p:spPr bwMode="auto">
          <a:xfrm>
            <a:off x="381000" y="3861048"/>
            <a:ext cx="8382000" cy="0"/>
          </a:xfrm>
          <a:prstGeom prst="line">
            <a:avLst/>
          </a:prstGeom>
          <a:noFill/>
          <a:ln w="44450">
            <a:solidFill>
              <a:schemeClr val="tx1">
                <a:alpha val="50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de-DE">
              <a:ln>
                <a:solidFill>
                  <a:schemeClr val="tx1"/>
                </a:solidFill>
              </a:ln>
              <a:ea typeface="ＭＳ Ｐゴシック" pitchFamily="1" charset="-128"/>
              <a:cs typeface="+mn-cs"/>
            </a:endParaRPr>
          </a:p>
        </p:txBody>
      </p:sp>
      <p:sp>
        <p:nvSpPr>
          <p:cNvPr id="23" name="Pfeil nach rechts 22"/>
          <p:cNvSpPr/>
          <p:nvPr/>
        </p:nvSpPr>
        <p:spPr bwMode="auto">
          <a:xfrm>
            <a:off x="3059832" y="5229200"/>
            <a:ext cx="432048" cy="432048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24" name="Pfeil nach rechts 23"/>
          <p:cNvSpPr/>
          <p:nvPr/>
        </p:nvSpPr>
        <p:spPr bwMode="auto">
          <a:xfrm>
            <a:off x="5724128" y="5229200"/>
            <a:ext cx="432048" cy="432048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pic>
        <p:nvPicPr>
          <p:cNvPr id="27" name="Bild 26" descr="Bildschirmfoto 2017-04-07 um 15.39.4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4509120"/>
            <a:ext cx="1152128" cy="756084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28" name="Bild 27" descr="Bildschirmfoto 2017-04-07 um 15.51.18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7" t="11882" r="3086" b="19477"/>
          <a:stretch/>
        </p:blipFill>
        <p:spPr>
          <a:xfrm>
            <a:off x="3635896" y="5517232"/>
            <a:ext cx="1908000" cy="674552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</p:pic>
      <p:pic>
        <p:nvPicPr>
          <p:cNvPr id="29" name="Bild 28" descr="Bildschirmfoto 2017-04-07 um 15.51.31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47" b="19630"/>
          <a:stretch/>
        </p:blipFill>
        <p:spPr>
          <a:xfrm>
            <a:off x="6228184" y="5445224"/>
            <a:ext cx="2376264" cy="687608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30" name="Bild 29" descr="mswrlogo2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769217"/>
            <a:ext cx="2448272" cy="60399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1" name="Bild 30" descr="GM_Logo_RGB_151203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5545831"/>
            <a:ext cx="2448272" cy="61947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  <p:pic>
        <p:nvPicPr>
          <p:cNvPr id="32" name="Bild 31" descr="Bildschirmfoto 2017-04-11 um 16.31.01.png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4" t="12008" r="12592" b="12343"/>
          <a:stretch/>
        </p:blipFill>
        <p:spPr>
          <a:xfrm>
            <a:off x="6228184" y="4581128"/>
            <a:ext cx="2365483" cy="864096"/>
          </a:xfrm>
          <a:prstGeom prst="rect">
            <a:avLst/>
          </a:prstGeom>
          <a:ln w="9525" cmpd="sng">
            <a:solidFill>
              <a:schemeClr val="tx1"/>
            </a:solidFill>
          </a:ln>
        </p:spPr>
      </p:pic>
      <p:sp>
        <p:nvSpPr>
          <p:cNvPr id="26" name="Pfeil nach rechts 25"/>
          <p:cNvSpPr/>
          <p:nvPr/>
        </p:nvSpPr>
        <p:spPr bwMode="auto">
          <a:xfrm rot="5400000">
            <a:off x="4355976" y="5157192"/>
            <a:ext cx="432048" cy="432048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389206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3798962" y="483022"/>
            <a:ext cx="49576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400" b="1" dirty="0" smtClean="0"/>
              <a:t>0 </a:t>
            </a:r>
            <a:r>
              <a:rPr lang="de-DE" sz="1400" b="1" dirty="0" err="1" smtClean="0"/>
              <a:t>Introduction</a:t>
            </a:r>
            <a:endParaRPr lang="de-DE" sz="1400" b="1" dirty="0" smtClean="0"/>
          </a:p>
        </p:txBody>
      </p:sp>
      <p:sp>
        <p:nvSpPr>
          <p:cNvPr id="10" name="Textfeld 1"/>
          <p:cNvSpPr txBox="1">
            <a:spLocks noChangeArrowheads="1"/>
          </p:cNvSpPr>
          <p:nvPr/>
        </p:nvSpPr>
        <p:spPr bwMode="auto">
          <a:xfrm>
            <a:off x="539552" y="1268760"/>
            <a:ext cx="799288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b="1" dirty="0" smtClean="0"/>
              <a:t>Hail</a:t>
            </a:r>
            <a:r>
              <a:rPr lang="is-IS" sz="1800" b="1" dirty="0" smtClean="0"/>
              <a:t>…			   Protection...	    	     Simply</a:t>
            </a:r>
          </a:p>
          <a:p>
            <a:r>
              <a:rPr lang="is-IS" sz="1800" b="1" dirty="0" smtClean="0"/>
              <a:t>							     automatic!</a:t>
            </a:r>
            <a:endParaRPr lang="en-US" sz="1800" b="1" dirty="0" smtClean="0"/>
          </a:p>
          <a:p>
            <a:endParaRPr lang="en-US" sz="1800" b="1" dirty="0"/>
          </a:p>
          <a:p>
            <a:endParaRPr lang="en-US" sz="1800" b="1" dirty="0" smtClean="0"/>
          </a:p>
        </p:txBody>
      </p:sp>
      <p:pic>
        <p:nvPicPr>
          <p:cNvPr id="11" name="Bild 10" descr="Bildschirmfoto 2017-04-07 um 15.39.4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4509120"/>
            <a:ext cx="1152128" cy="756084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2" name="Bild 11" descr="Bildschirmfoto 2017-04-07 um 15.51.18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7" t="11882" r="3086" b="19477"/>
          <a:stretch/>
        </p:blipFill>
        <p:spPr>
          <a:xfrm>
            <a:off x="3635896" y="5517232"/>
            <a:ext cx="1908000" cy="674552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</p:pic>
      <p:pic>
        <p:nvPicPr>
          <p:cNvPr id="13" name="Bild 12" descr="Bildschirmfoto 2017-04-07 um 15.51.31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47" b="19630"/>
          <a:stretch/>
        </p:blipFill>
        <p:spPr>
          <a:xfrm>
            <a:off x="6228184" y="5445224"/>
            <a:ext cx="2376264" cy="687608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4" name="Bild 13" descr="mswrlogo2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765387"/>
            <a:ext cx="2448272" cy="60399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Bild 14" descr="GM_Logo_RGB_151203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5527956"/>
            <a:ext cx="2448272" cy="61947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  <p:sp>
        <p:nvSpPr>
          <p:cNvPr id="16" name="Pfeil nach rechts 15"/>
          <p:cNvSpPr/>
          <p:nvPr/>
        </p:nvSpPr>
        <p:spPr bwMode="auto">
          <a:xfrm>
            <a:off x="3059832" y="5229200"/>
            <a:ext cx="432048" cy="432048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17" name="Pfeil nach rechts 16"/>
          <p:cNvSpPr/>
          <p:nvPr/>
        </p:nvSpPr>
        <p:spPr bwMode="auto">
          <a:xfrm>
            <a:off x="5724128" y="5229200"/>
            <a:ext cx="432048" cy="432048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pic>
        <p:nvPicPr>
          <p:cNvPr id="20" name="Bild 19" descr="Bildschirmfoto 2017-04-07 um 15.57.31.pn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" t="3139" r="3921" b="1115"/>
          <a:stretch/>
        </p:blipFill>
        <p:spPr>
          <a:xfrm>
            <a:off x="539552" y="1713185"/>
            <a:ext cx="1440160" cy="1440160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21" name="Bild 20" descr="cellmos.png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49" t="7763" r="15793" b="1123"/>
          <a:stretch/>
        </p:blipFill>
        <p:spPr>
          <a:xfrm>
            <a:off x="3563888" y="1713185"/>
            <a:ext cx="1440160" cy="1440160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22" name="Bild 21" descr="Bildschirmfoto 2017-04-07 um 16.08.01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2060848"/>
            <a:ext cx="2134636" cy="1844824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9" name="Bild 18" descr="Bildschirmfoto 2017-04-07 um 15.57.13.png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" t="1276" r="2451" b="1455"/>
          <a:stretch/>
        </p:blipFill>
        <p:spPr>
          <a:xfrm>
            <a:off x="1043608" y="2757121"/>
            <a:ext cx="1440160" cy="1440160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8" name="Bild 17" descr="Bildschirmfoto 2017-04-07 um 15.56.41.png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3" r="11160" b="5516"/>
          <a:stretch/>
        </p:blipFill>
        <p:spPr>
          <a:xfrm>
            <a:off x="3995936" y="2757121"/>
            <a:ext cx="1440160" cy="1440160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23" name="Pfeil nach rechts 22"/>
          <p:cNvSpPr/>
          <p:nvPr/>
        </p:nvSpPr>
        <p:spPr bwMode="auto">
          <a:xfrm>
            <a:off x="2771800" y="2757121"/>
            <a:ext cx="432048" cy="432048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24" name="Pfeil nach rechts 23"/>
          <p:cNvSpPr/>
          <p:nvPr/>
        </p:nvSpPr>
        <p:spPr bwMode="auto">
          <a:xfrm>
            <a:off x="5724128" y="2757121"/>
            <a:ext cx="432048" cy="432048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25" name="Textfeld 1"/>
          <p:cNvSpPr txBox="1">
            <a:spLocks noChangeArrowheads="1"/>
          </p:cNvSpPr>
          <p:nvPr/>
        </p:nvSpPr>
        <p:spPr bwMode="auto">
          <a:xfrm>
            <a:off x="516756" y="836712"/>
            <a:ext cx="8159700" cy="446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de-DE" sz="2300" b="1" dirty="0" smtClean="0"/>
              <a:t>Adoption </a:t>
            </a:r>
            <a:r>
              <a:rPr lang="de-DE" sz="2300" b="1" dirty="0" err="1" smtClean="0"/>
              <a:t>of</a:t>
            </a:r>
            <a:r>
              <a:rPr lang="de-DE" sz="2300" b="1" dirty="0" smtClean="0"/>
              <a:t> </a:t>
            </a:r>
            <a:r>
              <a:rPr lang="de-DE" sz="2300" b="1" dirty="0" err="1" smtClean="0"/>
              <a:t>MSwr-CellMOS</a:t>
            </a:r>
            <a:r>
              <a:rPr lang="de-DE" sz="2300" b="1" dirty="0" smtClean="0"/>
              <a:t> </a:t>
            </a:r>
            <a:r>
              <a:rPr lang="de-DE" sz="2300" b="1" dirty="0" err="1" smtClean="0"/>
              <a:t>for</a:t>
            </a:r>
            <a:r>
              <a:rPr lang="de-DE" sz="2300" b="1" dirty="0" smtClean="0"/>
              <a:t> </a:t>
            </a:r>
            <a:r>
              <a:rPr lang="de-DE" sz="2300" b="1" dirty="0" err="1" smtClean="0"/>
              <a:t>Hail</a:t>
            </a:r>
            <a:r>
              <a:rPr lang="de-DE" sz="2300" b="1" dirty="0" smtClean="0"/>
              <a:t> Alarm in </a:t>
            </a:r>
            <a:r>
              <a:rPr lang="de-DE" sz="2300" b="1" dirty="0" err="1" smtClean="0"/>
              <a:t>Switzerland</a:t>
            </a:r>
            <a:endParaRPr lang="de-DE" sz="2300" b="1" dirty="0" smtClean="0"/>
          </a:p>
        </p:txBody>
      </p:sp>
      <p:sp>
        <p:nvSpPr>
          <p:cNvPr id="26" name="Textfeld 1"/>
          <p:cNvSpPr txBox="1">
            <a:spLocks noChangeArrowheads="1"/>
          </p:cNvSpPr>
          <p:nvPr/>
        </p:nvSpPr>
        <p:spPr bwMode="auto">
          <a:xfrm>
            <a:off x="539552" y="4355812"/>
            <a:ext cx="723629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de-DE" sz="1800" b="1" dirty="0" err="1" smtClean="0"/>
              <a:t>Contributors</a:t>
            </a:r>
            <a:endParaRPr lang="de-DE" sz="1800" b="1" dirty="0" smtClean="0"/>
          </a:p>
        </p:txBody>
      </p:sp>
      <p:sp>
        <p:nvSpPr>
          <p:cNvPr id="27" name="Line 10"/>
          <p:cNvSpPr>
            <a:spLocks noChangeShapeType="1"/>
          </p:cNvSpPr>
          <p:nvPr/>
        </p:nvSpPr>
        <p:spPr bwMode="auto">
          <a:xfrm>
            <a:off x="381000" y="4365104"/>
            <a:ext cx="8382000" cy="0"/>
          </a:xfrm>
          <a:prstGeom prst="line">
            <a:avLst/>
          </a:prstGeom>
          <a:noFill/>
          <a:ln w="44450">
            <a:solidFill>
              <a:schemeClr val="tx1">
                <a:alpha val="50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de-DE">
              <a:ln>
                <a:solidFill>
                  <a:schemeClr val="tx1"/>
                </a:solidFill>
              </a:ln>
              <a:ea typeface="ＭＳ Ｐゴシック" pitchFamily="1" charset="-128"/>
              <a:cs typeface="+mn-cs"/>
            </a:endParaRPr>
          </a:p>
        </p:txBody>
      </p:sp>
      <p:pic>
        <p:nvPicPr>
          <p:cNvPr id="2" name="Bild 1" descr="Bildschirmfoto 2017-04-11 um 16.31.01.png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4" t="12008" r="12592" b="12343"/>
          <a:stretch/>
        </p:blipFill>
        <p:spPr>
          <a:xfrm>
            <a:off x="6228184" y="4581128"/>
            <a:ext cx="2365483" cy="864096"/>
          </a:xfrm>
          <a:prstGeom prst="rect">
            <a:avLst/>
          </a:prstGeom>
          <a:ln w="9525" cmpd="sng">
            <a:solidFill>
              <a:schemeClr val="tx1"/>
            </a:solidFill>
          </a:ln>
        </p:spPr>
      </p:pic>
      <p:sp>
        <p:nvSpPr>
          <p:cNvPr id="28" name="Pfeil nach rechts 27"/>
          <p:cNvSpPr/>
          <p:nvPr/>
        </p:nvSpPr>
        <p:spPr bwMode="auto">
          <a:xfrm rot="5400000">
            <a:off x="4355976" y="5157192"/>
            <a:ext cx="432048" cy="432048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356418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feld 1"/>
          <p:cNvSpPr txBox="1">
            <a:spLocks noChangeArrowheads="1"/>
          </p:cNvSpPr>
          <p:nvPr/>
        </p:nvSpPr>
        <p:spPr bwMode="auto">
          <a:xfrm>
            <a:off x="755576" y="1268760"/>
            <a:ext cx="7776864" cy="4154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b="1" dirty="0" smtClean="0"/>
              <a:t>1.1		The 90‘s:	MOS (Model Output Statistics) 				for Standard weather elements</a:t>
            </a:r>
          </a:p>
          <a:p>
            <a:endParaRPr lang="en-US" b="1" dirty="0" smtClean="0"/>
          </a:p>
          <a:p>
            <a:pPr marL="0" indent="0"/>
            <a:r>
              <a:rPr lang="en-US" b="1" dirty="0" smtClean="0"/>
              <a:t>1.2	The 00‘s: 	</a:t>
            </a:r>
            <a:r>
              <a:rPr lang="en-US" b="1" dirty="0" err="1" smtClean="0"/>
              <a:t>NowCast</a:t>
            </a:r>
            <a:r>
              <a:rPr lang="en-US" b="1" dirty="0" smtClean="0"/>
              <a:t>-MOS</a:t>
            </a:r>
          </a:p>
          <a:p>
            <a:pPr>
              <a:buAutoNum type="arabicPeriod" startAt="2"/>
            </a:pPr>
            <a:endParaRPr lang="en-US" b="1" dirty="0" smtClean="0"/>
          </a:p>
          <a:p>
            <a:pPr marL="0" indent="0"/>
            <a:r>
              <a:rPr lang="en-US" b="1" dirty="0" smtClean="0"/>
              <a:t>1.3	Recently: 	</a:t>
            </a:r>
            <a:r>
              <a:rPr lang="en-US" b="1" dirty="0" err="1" smtClean="0"/>
              <a:t>MSwr</a:t>
            </a:r>
            <a:r>
              <a:rPr lang="en-US" b="1" dirty="0" smtClean="0"/>
              <a:t>-CellMOS – the basis for 				automatic hail detection and 				forecasting</a:t>
            </a:r>
          </a:p>
          <a:p>
            <a:pPr marL="0" indent="0"/>
            <a:endParaRPr lang="en-US" b="1" dirty="0" smtClean="0"/>
          </a:p>
          <a:p>
            <a:pPr marL="0" indent="0"/>
            <a:r>
              <a:rPr lang="en-US" b="1" dirty="0" smtClean="0"/>
              <a:t>	1.3.1	</a:t>
            </a:r>
            <a:r>
              <a:rPr lang="en-US" b="1" dirty="0" err="1" smtClean="0"/>
              <a:t>MSwr</a:t>
            </a:r>
            <a:r>
              <a:rPr lang="en-US" b="1" dirty="0" smtClean="0"/>
              <a:t>-CellMOS (DWD)</a:t>
            </a:r>
          </a:p>
          <a:p>
            <a:pPr marL="0" indent="0"/>
            <a:r>
              <a:rPr lang="en-US" b="1" dirty="0" smtClean="0"/>
              <a:t>	1.3.2	</a:t>
            </a:r>
            <a:r>
              <a:rPr lang="en-US" b="1" dirty="0" err="1" smtClean="0"/>
              <a:t>MSwr</a:t>
            </a:r>
            <a:r>
              <a:rPr lang="en-US" b="1" dirty="0" smtClean="0"/>
              <a:t>-CellMOS (SRF/VKF)</a:t>
            </a:r>
            <a:endParaRPr lang="en-US" b="1" dirty="0"/>
          </a:p>
        </p:txBody>
      </p:sp>
      <p:sp>
        <p:nvSpPr>
          <p:cNvPr id="5" name="Textfeld 4"/>
          <p:cNvSpPr txBox="1"/>
          <p:nvPr/>
        </p:nvSpPr>
        <p:spPr>
          <a:xfrm>
            <a:off x="3798962" y="483022"/>
            <a:ext cx="49576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smtClean="0"/>
              <a:t>1. History „Automatic Hail Detection and Forecasting“</a:t>
            </a:r>
          </a:p>
        </p:txBody>
      </p:sp>
    </p:spTree>
    <p:extLst>
      <p:ext uri="{BB962C8B-B14F-4D97-AF65-F5344CB8AC3E}">
        <p14:creationId xmlns:p14="http://schemas.microsoft.com/office/powerpoint/2010/main" val="7664911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feld 1"/>
          <p:cNvSpPr txBox="1">
            <a:spLocks noChangeArrowheads="1"/>
          </p:cNvSpPr>
          <p:nvPr/>
        </p:nvSpPr>
        <p:spPr bwMode="auto">
          <a:xfrm>
            <a:off x="755576" y="1268760"/>
            <a:ext cx="7776864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b="1" smtClean="0"/>
              <a:t>1.1 MOS from the 90's on: Verification results</a:t>
            </a:r>
          </a:p>
          <a:p>
            <a:endParaRPr lang="en-US" b="1" smtClean="0"/>
          </a:p>
          <a:p>
            <a:r>
              <a:rPr lang="en-US" b="1" smtClean="0"/>
              <a:t>	•	Man(+Machine) versus Machine forecasts</a:t>
            </a:r>
          </a:p>
          <a:p>
            <a:endParaRPr lang="en-US" b="1" smtClean="0"/>
          </a:p>
          <a:p>
            <a:r>
              <a:rPr lang="en-US" b="1" smtClean="0"/>
              <a:t>	•	Introduction of MOS at DWD</a:t>
            </a:r>
          </a:p>
          <a:p>
            <a:endParaRPr lang="en-US" b="1" smtClean="0"/>
          </a:p>
          <a:p>
            <a:r>
              <a:rPr lang="en-US" b="1" smtClean="0"/>
              <a:t>	•	RV (MOS, DMO) = 50%</a:t>
            </a:r>
            <a:endParaRPr lang="en-US" b="1"/>
          </a:p>
        </p:txBody>
      </p:sp>
      <p:sp>
        <p:nvSpPr>
          <p:cNvPr id="5" name="Textfeld 4"/>
          <p:cNvSpPr txBox="1"/>
          <p:nvPr/>
        </p:nvSpPr>
        <p:spPr>
          <a:xfrm>
            <a:off x="3798962" y="483022"/>
            <a:ext cx="49576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400" b="1" dirty="0"/>
              <a:t>1.1 MOS </a:t>
            </a:r>
            <a:r>
              <a:rPr lang="de-DE" sz="1400" b="1" dirty="0" err="1"/>
              <a:t>from</a:t>
            </a:r>
            <a:r>
              <a:rPr lang="de-DE" sz="1400" b="1" dirty="0"/>
              <a:t> </a:t>
            </a:r>
            <a:r>
              <a:rPr lang="de-DE" sz="1400" b="1" dirty="0" err="1"/>
              <a:t>the</a:t>
            </a:r>
            <a:r>
              <a:rPr lang="de-DE" sz="1400" b="1" dirty="0"/>
              <a:t> 90's on</a:t>
            </a:r>
            <a:endParaRPr lang="de-DE" sz="1400" b="1" dirty="0" smtClean="0"/>
          </a:p>
        </p:txBody>
      </p:sp>
    </p:spTree>
    <p:extLst>
      <p:ext uri="{BB962C8B-B14F-4D97-AF65-F5344CB8AC3E}">
        <p14:creationId xmlns:p14="http://schemas.microsoft.com/office/powerpoint/2010/main" val="9242328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3798962" y="483022"/>
            <a:ext cx="49576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smtClean="0"/>
              <a:t>1.1 MOS from the 90's on</a:t>
            </a:r>
          </a:p>
        </p:txBody>
      </p:sp>
      <p:grpSp>
        <p:nvGrpSpPr>
          <p:cNvPr id="4" name="Group 11"/>
          <p:cNvGrpSpPr>
            <a:grpSpLocks/>
          </p:cNvGrpSpPr>
          <p:nvPr/>
        </p:nvGrpSpPr>
        <p:grpSpPr bwMode="auto">
          <a:xfrm>
            <a:off x="-917377" y="178679"/>
            <a:ext cx="2147483647" cy="2147483647"/>
            <a:chOff x="4162" y="805"/>
            <a:chExt cx="8711213" cy="6214258"/>
          </a:xfrm>
        </p:grpSpPr>
        <p:pic>
          <p:nvPicPr>
            <p:cNvPr id="6" name="Bild 5"/>
            <p:cNvPicPr>
              <a:picLocks noRot="1"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8625" y="857250"/>
              <a:ext cx="8286750" cy="53578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">
                  <a:solidFill>
                    <a:srgbClr val="FFFF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7" name="Picture 9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62" y="805"/>
              <a:ext cx="369" cy="3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aphicFrame>
        <p:nvGraphicFramePr>
          <p:cNvPr id="8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99499766"/>
              </p:ext>
            </p:extLst>
          </p:nvPr>
        </p:nvGraphicFramePr>
        <p:xfrm>
          <a:off x="336550" y="786220"/>
          <a:ext cx="8551589" cy="55290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033" name="Diagramm" r:id="rId6" imgW="4371985" imgH="3400579" progId="Excel.Chart.8">
                  <p:embed/>
                </p:oleObj>
              </mc:Choice>
              <mc:Fallback>
                <p:oleObj name="Diagramm" r:id="rId6" imgW="4371985" imgH="3400579" progId="Excel.Chart.8">
                  <p:embed/>
                  <p:pic>
                    <p:nvPicPr>
                      <p:cNvPr id="0" name=""/>
                      <p:cNvPicPr>
                        <a:picLocks noRot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6550" y="786220"/>
                        <a:ext cx="8551589" cy="5529046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hteck 1"/>
          <p:cNvSpPr/>
          <p:nvPr/>
        </p:nvSpPr>
        <p:spPr>
          <a:xfrm>
            <a:off x="2267744" y="1268760"/>
            <a:ext cx="6048672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de-DE" b="1" dirty="0"/>
              <a:t>Man(+</a:t>
            </a:r>
            <a:r>
              <a:rPr lang="de-DE" b="1" dirty="0" err="1"/>
              <a:t>Machine</a:t>
            </a:r>
            <a:r>
              <a:rPr lang="de-DE" b="1" dirty="0"/>
              <a:t>) versus </a:t>
            </a:r>
            <a:r>
              <a:rPr lang="de-DE" b="1" dirty="0" err="1"/>
              <a:t>Machine</a:t>
            </a:r>
            <a:r>
              <a:rPr lang="de-DE" b="1" dirty="0"/>
              <a:t> </a:t>
            </a:r>
            <a:r>
              <a:rPr lang="de-DE" b="1" dirty="0" err="1"/>
              <a:t>forecast</a:t>
            </a:r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16158566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 descr="RV_Kalm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1453" y="980728"/>
            <a:ext cx="6794724" cy="5328592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3798962" y="483022"/>
            <a:ext cx="49576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smtClean="0"/>
              <a:t>1.1 MOS from the 90's on</a:t>
            </a:r>
          </a:p>
        </p:txBody>
      </p:sp>
      <p:grpSp>
        <p:nvGrpSpPr>
          <p:cNvPr id="4" name="Group 11"/>
          <p:cNvGrpSpPr>
            <a:grpSpLocks/>
          </p:cNvGrpSpPr>
          <p:nvPr/>
        </p:nvGrpSpPr>
        <p:grpSpPr bwMode="auto">
          <a:xfrm>
            <a:off x="-917377" y="178679"/>
            <a:ext cx="2147483647" cy="2147483647"/>
            <a:chOff x="4162" y="805"/>
            <a:chExt cx="8711213" cy="6214258"/>
          </a:xfrm>
        </p:grpSpPr>
        <p:pic>
          <p:nvPicPr>
            <p:cNvPr id="6" name="Bild 5"/>
            <p:cNvPicPr>
              <a:picLocks noRot="1"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8625" y="857250"/>
              <a:ext cx="8286750" cy="53578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">
                  <a:solidFill>
                    <a:srgbClr val="FFFF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7" name="Picture 9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62" y="805"/>
              <a:ext cx="369" cy="3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extfeld 1"/>
          <p:cNvSpPr txBox="1"/>
          <p:nvPr/>
        </p:nvSpPr>
        <p:spPr>
          <a:xfrm>
            <a:off x="834844" y="908720"/>
            <a:ext cx="6891630" cy="707886"/>
          </a:xfrm>
          <a:prstGeom prst="rect">
            <a:avLst/>
          </a:prstGeom>
          <a:solidFill>
            <a:schemeClr val="accent5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b="1" smtClean="0"/>
              <a:t>Introduction of MOS at DWD</a:t>
            </a:r>
          </a:p>
          <a:p>
            <a:pPr algn="ctr"/>
            <a:r>
              <a:rPr lang="en-US" sz="1600" b="1" smtClean="0"/>
              <a:t>RV of different methods vs. reference Kalman filter (neutral axis) in %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6046920" y="5354052"/>
            <a:ext cx="22694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Source: DWD short term</a:t>
            </a:r>
          </a:p>
          <a:p>
            <a:r>
              <a:rPr lang="en-US" sz="1400" b="1" dirty="0" smtClean="0"/>
              <a:t>verification 1998/1999</a:t>
            </a:r>
          </a:p>
        </p:txBody>
      </p:sp>
    </p:spTree>
    <p:extLst>
      <p:ext uri="{BB962C8B-B14F-4D97-AF65-F5344CB8AC3E}">
        <p14:creationId xmlns:p14="http://schemas.microsoft.com/office/powerpoint/2010/main" val="9425552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feld 1"/>
          <p:cNvSpPr txBox="1">
            <a:spLocks noChangeArrowheads="1"/>
          </p:cNvSpPr>
          <p:nvPr/>
        </p:nvSpPr>
        <p:spPr bwMode="auto">
          <a:xfrm>
            <a:off x="755576" y="1268760"/>
            <a:ext cx="7776864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pt-BR" b="1" dirty="0"/>
              <a:t>RV(MOS,DMO</a:t>
            </a:r>
            <a:r>
              <a:rPr lang="pt-BR" b="1" dirty="0" smtClean="0"/>
              <a:t>) = 50% </a:t>
            </a:r>
            <a:r>
              <a:rPr lang="en-US" b="1" dirty="0" smtClean="0"/>
              <a:t>- What does it mean?</a:t>
            </a:r>
          </a:p>
          <a:p>
            <a:endParaRPr lang="en-US" b="1" dirty="0" smtClean="0"/>
          </a:p>
          <a:p>
            <a:r>
              <a:rPr lang="en-US" b="1" dirty="0" smtClean="0"/>
              <a:t>•	The sum of squared forecasts errors of MOS forecasts is half the sum of squared forecast errors of Direct Model Output (DMO) forecasts</a:t>
            </a:r>
          </a:p>
          <a:p>
            <a:endParaRPr lang="en-US" b="1" dirty="0" smtClean="0"/>
          </a:p>
          <a:p>
            <a:r>
              <a:rPr lang="en-US" b="1" dirty="0" smtClean="0"/>
              <a:t>•	A MOS forecast of the year </a:t>
            </a:r>
            <a:r>
              <a:rPr lang="en-US" b="1" dirty="0" smtClean="0">
                <a:solidFill>
                  <a:srgbClr val="FF0000"/>
                </a:solidFill>
              </a:rPr>
              <a:t>1997</a:t>
            </a:r>
            <a:r>
              <a:rPr lang="en-US" b="1" dirty="0" smtClean="0"/>
              <a:t> had the same accuracy as a model forecast of the year </a:t>
            </a:r>
            <a:r>
              <a:rPr lang="en-US" b="1" dirty="0" smtClean="0">
                <a:solidFill>
                  <a:srgbClr val="FF0000"/>
                </a:solidFill>
              </a:rPr>
              <a:t>2017</a:t>
            </a:r>
          </a:p>
          <a:p>
            <a:endParaRPr lang="en-US" b="1" dirty="0" smtClean="0"/>
          </a:p>
          <a:p>
            <a:r>
              <a:rPr lang="en-US" b="1" dirty="0" smtClean="0"/>
              <a:t>•	A </a:t>
            </a:r>
            <a:r>
              <a:rPr lang="en-US" b="1" dirty="0" smtClean="0">
                <a:solidFill>
                  <a:srgbClr val="FF0000"/>
                </a:solidFill>
              </a:rPr>
              <a:t>3-day-ahead </a:t>
            </a:r>
            <a:r>
              <a:rPr lang="en-US" b="1" dirty="0" smtClean="0"/>
              <a:t>MOS forecast has the same accuracy as a </a:t>
            </a:r>
            <a:r>
              <a:rPr lang="en-US" b="1" dirty="0" smtClean="0">
                <a:solidFill>
                  <a:srgbClr val="FF0000"/>
                </a:solidFill>
              </a:rPr>
              <a:t>1-day-ahead </a:t>
            </a:r>
            <a:r>
              <a:rPr lang="en-US" b="1" dirty="0" smtClean="0"/>
              <a:t>DMO forecast - no matter what the resolution is</a:t>
            </a:r>
            <a:endParaRPr lang="en-US" b="1" dirty="0"/>
          </a:p>
        </p:txBody>
      </p:sp>
      <p:sp>
        <p:nvSpPr>
          <p:cNvPr id="5" name="Textfeld 4"/>
          <p:cNvSpPr txBox="1"/>
          <p:nvPr/>
        </p:nvSpPr>
        <p:spPr>
          <a:xfrm>
            <a:off x="3798962" y="483022"/>
            <a:ext cx="49576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smtClean="0"/>
              <a:t>1.1 MOS from the 90's on</a:t>
            </a:r>
          </a:p>
        </p:txBody>
      </p:sp>
    </p:spTree>
    <p:extLst>
      <p:ext uri="{BB962C8B-B14F-4D97-AF65-F5344CB8AC3E}">
        <p14:creationId xmlns:p14="http://schemas.microsoft.com/office/powerpoint/2010/main" val="13589902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feld 1"/>
          <p:cNvSpPr txBox="1">
            <a:spLocks noChangeArrowheads="1"/>
          </p:cNvSpPr>
          <p:nvPr/>
        </p:nvSpPr>
        <p:spPr bwMode="auto">
          <a:xfrm>
            <a:off x="611560" y="1124744"/>
            <a:ext cx="7920880" cy="4893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b="1" i="1" dirty="0" smtClean="0">
                <a:solidFill>
                  <a:schemeClr val="bg1">
                    <a:lumMod val="50000"/>
                  </a:schemeClr>
                </a:solidFill>
              </a:rPr>
              <a:t>„Probability is the language of the forecaster“</a:t>
            </a:r>
          </a:p>
          <a:p>
            <a:pPr algn="ctr"/>
            <a:r>
              <a:rPr lang="en-US" b="1" dirty="0" smtClean="0">
                <a:solidFill>
                  <a:schemeClr val="bg1">
                    <a:lumMod val="50000"/>
                  </a:schemeClr>
                </a:solidFill>
              </a:rPr>
              <a:t>(Chuck Doswell)</a:t>
            </a:r>
          </a:p>
          <a:p>
            <a:endParaRPr lang="en-US" b="1" dirty="0" smtClean="0"/>
          </a:p>
          <a:p>
            <a:r>
              <a:rPr lang="en-US" b="1" dirty="0" smtClean="0"/>
              <a:t>MOS produces </a:t>
            </a:r>
            <a:r>
              <a:rPr lang="en-US" b="1" dirty="0">
                <a:solidFill>
                  <a:srgbClr val="FF0000"/>
                </a:solidFill>
              </a:rPr>
              <a:t>P</a:t>
            </a:r>
            <a:r>
              <a:rPr lang="en-US" b="1" dirty="0" smtClean="0">
                <a:solidFill>
                  <a:srgbClr val="FF0000"/>
                </a:solidFill>
              </a:rPr>
              <a:t>robabilities</a:t>
            </a:r>
            <a:r>
              <a:rPr lang="en-US" b="1" dirty="0" smtClean="0"/>
              <a:t> in two ways:</a:t>
            </a:r>
          </a:p>
          <a:p>
            <a:endParaRPr lang="en-US" b="1" dirty="0" smtClean="0"/>
          </a:p>
          <a:p>
            <a:r>
              <a:rPr lang="en-US" b="1" dirty="0" smtClean="0"/>
              <a:t>•	</a:t>
            </a:r>
            <a:r>
              <a:rPr lang="en-US" b="1" dirty="0" smtClean="0">
                <a:solidFill>
                  <a:srgbClr val="FF0000"/>
                </a:solidFill>
              </a:rPr>
              <a:t>Explicitly: </a:t>
            </a:r>
            <a:r>
              <a:rPr lang="en-US" b="1" dirty="0" smtClean="0"/>
              <a:t>By pre-defining probabilistic predictands like probability of Hail</a:t>
            </a:r>
          </a:p>
          <a:p>
            <a:endParaRPr lang="en-US" b="1" dirty="0" smtClean="0"/>
          </a:p>
          <a:p>
            <a:r>
              <a:rPr lang="en-US" b="1" dirty="0" smtClean="0"/>
              <a:t>•	</a:t>
            </a:r>
            <a:r>
              <a:rPr lang="en-US" b="1" dirty="0" smtClean="0">
                <a:solidFill>
                  <a:srgbClr val="FF0000"/>
                </a:solidFill>
              </a:rPr>
              <a:t>Implicitly: </a:t>
            </a:r>
            <a:r>
              <a:rPr lang="en-US" b="1" dirty="0" smtClean="0"/>
              <a:t>By predicting a non-probabilistic element (e.g. T2m but also wind vector components) and its absolute forecasting error. From these two all probabilities can be calculated with normal (or other) distribution assumption.</a:t>
            </a:r>
            <a:endParaRPr lang="en-US" b="1" dirty="0"/>
          </a:p>
        </p:txBody>
      </p:sp>
      <p:sp>
        <p:nvSpPr>
          <p:cNvPr id="5" name="Textfeld 4"/>
          <p:cNvSpPr txBox="1"/>
          <p:nvPr/>
        </p:nvSpPr>
        <p:spPr>
          <a:xfrm>
            <a:off x="3798962" y="483022"/>
            <a:ext cx="49576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smtClean="0"/>
              <a:t>1.1 MOS from the 90's on</a:t>
            </a:r>
          </a:p>
        </p:txBody>
      </p:sp>
    </p:spTree>
    <p:extLst>
      <p:ext uri="{BB962C8B-B14F-4D97-AF65-F5344CB8AC3E}">
        <p14:creationId xmlns:p14="http://schemas.microsoft.com/office/powerpoint/2010/main" val="25149862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Leere Präsentation">
  <a:themeElements>
    <a:clrScheme name="Leere Prä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eere Präsentatio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lnDef>
  </a:objectDefaults>
  <a:extraClrSchemeLst>
    <a:extraClrScheme>
      <a:clrScheme name="Leere Prä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529</Words>
  <Application>Microsoft Macintosh PowerPoint</Application>
  <PresentationFormat>Bildschirmpräsentation (4:3)</PresentationFormat>
  <Paragraphs>210</Paragraphs>
  <Slides>24</Slides>
  <Notes>24</Notes>
  <HiddenSlides>0</HiddenSlides>
  <MMClips>0</MMClips>
  <ScaleCrop>false</ScaleCrop>
  <HeadingPairs>
    <vt:vector size="6" baseType="variant">
      <vt:variant>
        <vt:lpstr>Design</vt:lpstr>
      </vt:variant>
      <vt:variant>
        <vt:i4>1</vt:i4>
      </vt:variant>
      <vt:variant>
        <vt:lpstr>Eingebettete OLE-Server</vt:lpstr>
      </vt:variant>
      <vt:variant>
        <vt:i4>2</vt:i4>
      </vt:variant>
      <vt:variant>
        <vt:lpstr>Folientitel</vt:lpstr>
      </vt:variant>
      <vt:variant>
        <vt:i4>24</vt:i4>
      </vt:variant>
    </vt:vector>
  </HeadingPairs>
  <TitlesOfParts>
    <vt:vector size="27" baseType="lpstr">
      <vt:lpstr>Leere Präsentation</vt:lpstr>
      <vt:lpstr>Diagramm</vt:lpstr>
      <vt:lpstr>Formel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Jan Hoffmann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Jan Hoffmann</dc:creator>
  <cp:lastModifiedBy>Jan Hoffmann</cp:lastModifiedBy>
  <cp:revision>217</cp:revision>
  <dcterms:created xsi:type="dcterms:W3CDTF">2008-03-18T13:07:46Z</dcterms:created>
  <dcterms:modified xsi:type="dcterms:W3CDTF">2017-04-11T14:56:00Z</dcterms:modified>
</cp:coreProperties>
</file>